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4"/>
  </p:sldMasterIdLst>
  <p:notesMasterIdLst>
    <p:notesMasterId r:id="rId41"/>
  </p:notesMasterIdLst>
  <p:handoutMasterIdLst>
    <p:handoutMasterId r:id="rId42"/>
  </p:handoutMasterIdLst>
  <p:sldIdLst>
    <p:sldId id="513" r:id="rId5"/>
    <p:sldId id="538" r:id="rId6"/>
    <p:sldId id="607" r:id="rId7"/>
    <p:sldId id="514" r:id="rId8"/>
    <p:sldId id="539" r:id="rId9"/>
    <p:sldId id="608" r:id="rId10"/>
    <p:sldId id="542" r:id="rId11"/>
    <p:sldId id="543" r:id="rId12"/>
    <p:sldId id="545" r:id="rId13"/>
    <p:sldId id="609" r:id="rId14"/>
    <p:sldId id="519" r:id="rId15"/>
    <p:sldId id="610" r:id="rId16"/>
    <p:sldId id="520" r:id="rId17"/>
    <p:sldId id="521" r:id="rId18"/>
    <p:sldId id="522" r:id="rId19"/>
    <p:sldId id="612" r:id="rId20"/>
    <p:sldId id="526" r:id="rId21"/>
    <p:sldId id="617" r:id="rId22"/>
    <p:sldId id="566" r:id="rId23"/>
    <p:sldId id="613" r:id="rId24"/>
    <p:sldId id="620" r:id="rId25"/>
    <p:sldId id="574" r:id="rId26"/>
    <p:sldId id="586" r:id="rId27"/>
    <p:sldId id="582" r:id="rId28"/>
    <p:sldId id="676" r:id="rId29"/>
    <p:sldId id="672" r:id="rId30"/>
    <p:sldId id="665" r:id="rId31"/>
    <p:sldId id="673" r:id="rId32"/>
    <p:sldId id="572" r:id="rId33"/>
    <p:sldId id="679" r:id="rId34"/>
    <p:sldId id="677" r:id="rId35"/>
    <p:sldId id="678" r:id="rId36"/>
    <p:sldId id="631" r:id="rId37"/>
    <p:sldId id="540" r:id="rId38"/>
    <p:sldId id="541" r:id="rId39"/>
    <p:sldId id="530" r:id="rId40"/>
  </p:sldIdLst>
  <p:sldSz cx="12192000" cy="6858000"/>
  <p:notesSz cx="6797675" cy="9926638"/>
  <p:custDataLst>
    <p:tags r:id="rId43"/>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3D7"/>
    <a:srgbClr val="FF9900"/>
    <a:srgbClr val="EF0000"/>
    <a:srgbClr val="D1D7DA"/>
    <a:srgbClr val="9DAFCC"/>
    <a:srgbClr val="4B5669"/>
    <a:srgbClr val="FFFFFF"/>
    <a:srgbClr val="2D76AD"/>
    <a:srgbClr val="215983"/>
    <a:srgbClr val="3D8E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Objects="1" showGuides="1">
      <p:cViewPr varScale="1">
        <p:scale>
          <a:sx n="86" d="100"/>
          <a:sy n="86" d="100"/>
        </p:scale>
        <p:origin x="499" y="53"/>
      </p:cViewPr>
      <p:guideLst/>
    </p:cSldViewPr>
  </p:slideViewPr>
  <p:notesTextViewPr>
    <p:cViewPr>
      <p:scale>
        <a:sx n="3" d="2"/>
        <a:sy n="3" d="2"/>
      </p:scale>
      <p:origin x="0" y="0"/>
    </p:cViewPr>
  </p:notesTextViewPr>
  <p:sorterViewPr>
    <p:cViewPr>
      <p:scale>
        <a:sx n="150" d="100"/>
        <a:sy n="150" d="100"/>
      </p:scale>
      <p:origin x="0" y="0"/>
    </p:cViewPr>
  </p:sorterViewPr>
  <p:notesViewPr>
    <p:cSldViewPr snapToObjects="1" showGuides="1">
      <p:cViewPr varScale="1">
        <p:scale>
          <a:sx n="90" d="100"/>
          <a:sy n="90" d="100"/>
        </p:scale>
        <p:origin x="2616" y="10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479014F1-9E12-4B6E-9C7D-5791D88CEEC3}" type="datetime1">
              <a:rPr lang="de-DE" smtClean="0"/>
              <a:t>15.10.2023</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a:t>
            </a:fld>
            <a:endParaRPr lang="de-DE" dirty="0"/>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2580E220-EDF6-4D26-8ABA-677BA55902A8}" type="datetime1">
              <a:rPr lang="de-DE" smtClean="0"/>
              <a:pPr/>
              <a:t>15.10.2023</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28800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3" name="Bildplatzhalter 2"/>
          <p:cNvSpPr>
            <a:spLocks noGrp="1"/>
          </p:cNvSpPr>
          <p:nvPr>
            <p:ph type="pic" sz="quarter" idx="16" hasCustomPrompt="1"/>
          </p:nvPr>
        </p:nvSpPr>
        <p:spPr bwMode="gray">
          <a:xfrm>
            <a:off x="6096000" y="3978000"/>
            <a:ext cx="3048000" cy="2880000"/>
          </a:xfr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0" name="Bildplatzhalter 9"/>
          <p:cNvSpPr>
            <a:spLocks noGrp="1"/>
          </p:cNvSpPr>
          <p:nvPr>
            <p:ph type="pic" sz="quarter" idx="17" hasCustomPrompt="1"/>
          </p:nvPr>
        </p:nvSpPr>
        <p:spPr bwMode="gray">
          <a:xfrm>
            <a:off x="9144000" y="3978000"/>
            <a:ext cx="3048000" cy="28800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p:txBody>
      </p:sp>
    </p:spTree>
    <p:extLst>
      <p:ext uri="{BB962C8B-B14F-4D97-AF65-F5344CB8AC3E}">
        <p14:creationId xmlns:p14="http://schemas.microsoft.com/office/powerpoint/2010/main" val="147806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0"/>
            <a:ext cx="81144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3" name="Bildplatzhalter 12"/>
          <p:cNvSpPr>
            <a:spLocks noGrp="1"/>
          </p:cNvSpPr>
          <p:nvPr>
            <p:ph type="pic" sz="quarter" idx="16" hasCustomPrompt="1"/>
          </p:nvPr>
        </p:nvSpPr>
        <p:spPr bwMode="gray">
          <a:xfrm>
            <a:off x="8134800" y="49356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7" hasCustomPrompt="1"/>
          </p:nvPr>
        </p:nvSpPr>
        <p:spPr bwMode="gray">
          <a:xfrm>
            <a:off x="8134800" y="30132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1" name="Bildplatzhalter 12"/>
          <p:cNvSpPr>
            <a:spLocks noGrp="1"/>
          </p:cNvSpPr>
          <p:nvPr>
            <p:ph type="pic" sz="quarter" idx="18" hasCustomPrompt="1"/>
          </p:nvPr>
        </p:nvSpPr>
        <p:spPr bwMode="gray">
          <a:xfrm>
            <a:off x="8134800" y="10908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7351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Bildplatzhalter 12"/>
          <p:cNvSpPr>
            <a:spLocks noGrp="1"/>
          </p:cNvSpPr>
          <p:nvPr>
            <p:ph type="pic" sz="quarter" idx="16" hasCustomPrompt="1"/>
          </p:nvPr>
        </p:nvSpPr>
        <p:spPr bwMode="gray">
          <a:xfrm>
            <a:off x="10155767" y="5418424"/>
            <a:ext cx="2036232"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8" name="Bildplatzhalter 12"/>
          <p:cNvSpPr>
            <a:spLocks noGrp="1"/>
          </p:cNvSpPr>
          <p:nvPr>
            <p:ph type="pic" sz="quarter" idx="17" hasCustomPrompt="1"/>
          </p:nvPr>
        </p:nvSpPr>
        <p:spPr bwMode="gray">
          <a:xfrm>
            <a:off x="8138585" y="5418424"/>
            <a:ext cx="2025649"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8" hasCustomPrompt="1"/>
          </p:nvPr>
        </p:nvSpPr>
        <p:spPr bwMode="gray">
          <a:xfrm>
            <a:off x="6112933" y="5418424"/>
            <a:ext cx="2029883"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Tree>
    <p:extLst>
      <p:ext uri="{BB962C8B-B14F-4D97-AF65-F5344CB8AC3E}">
        <p14:creationId xmlns:p14="http://schemas.microsoft.com/office/powerpoint/2010/main" val="383884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dirty="0"/>
              <a:t>Click </a:t>
            </a:r>
            <a:r>
              <a:rPr lang="de-DE" dirty="0" err="1"/>
              <a:t>here</a:t>
            </a:r>
            <a:r>
              <a:rPr lang="de-DE" dirty="0"/>
              <a:t> </a:t>
            </a:r>
            <a:r>
              <a:rPr lang="de-DE" dirty="0" err="1"/>
              <a:t>to</a:t>
            </a:r>
            <a:r>
              <a:rPr lang="de-DE" dirty="0"/>
              <a:t> </a:t>
            </a:r>
            <a:r>
              <a:rPr lang="de-DE" dirty="0" err="1"/>
              <a:t>edit</a:t>
            </a:r>
            <a:r>
              <a:rPr lang="de-DE" dirty="0"/>
              <a:t> </a:t>
            </a:r>
            <a:r>
              <a:rPr lang="de-DE" dirty="0" err="1"/>
              <a:t>source</a:t>
            </a:r>
            <a:endParaRPr lang="de-DE"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dirty="0"/>
              <a:t>Click to add text</a:t>
            </a:r>
          </a:p>
          <a:p>
            <a:pPr lvl="1"/>
            <a:r>
              <a:rPr lang="en-US" noProof="0" dirty="0"/>
              <a:t>Second level</a:t>
            </a:r>
          </a:p>
          <a:p>
            <a:pPr lvl="0"/>
            <a:endParaRPr lang="en-US" noProof="0" dirty="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dirty="0"/>
              <a:t>Click on symbol to add picture</a:t>
            </a:r>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7" name="Bildplatzhalter 5"/>
          <p:cNvSpPr>
            <a:spLocks noGrp="1"/>
          </p:cNvSpPr>
          <p:nvPr>
            <p:ph type="pic" sz="quarter" idx="11" hasCustomPrompt="1"/>
          </p:nvPr>
        </p:nvSpPr>
        <p:spPr bwMode="gray">
          <a:xfrm>
            <a:off x="60948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454183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9" name="Bildplatzhalter 5"/>
          <p:cNvSpPr>
            <a:spLocks noGrp="1"/>
          </p:cNvSpPr>
          <p:nvPr>
            <p:ph type="pic" sz="quarter" idx="11" hasCustomPrompt="1"/>
          </p:nvPr>
        </p:nvSpPr>
        <p:spPr bwMode="gray">
          <a:xfrm>
            <a:off x="609480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0" name="Bildplatzhalter 4"/>
          <p:cNvSpPr>
            <a:spLocks noGrp="1"/>
          </p:cNvSpPr>
          <p:nvPr>
            <p:ph type="pic" sz="quarter" idx="12" hasCustomPrompt="1"/>
          </p:nvPr>
        </p:nvSpPr>
        <p:spPr bwMode="gray">
          <a:xfrm>
            <a:off x="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7"/>
          <p:cNvSpPr>
            <a:spLocks noGrp="1"/>
          </p:cNvSpPr>
          <p:nvPr>
            <p:ph type="pic" sz="quarter" idx="13" hasCustomPrompt="1"/>
          </p:nvPr>
        </p:nvSpPr>
        <p:spPr bwMode="gray">
          <a:xfrm>
            <a:off x="609480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918144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37136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dirty="0"/>
              <a:t>Speaker Name</a:t>
            </a:r>
            <a:br>
              <a:rPr lang="de-DE" dirty="0"/>
            </a:br>
            <a:r>
              <a:rPr lang="de-DE" dirty="0"/>
              <a:t>Department</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2935438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gray">
          <a:xfrm>
            <a:off x="-1" y="0"/>
            <a:ext cx="12201600" cy="6856226"/>
          </a:xfrm>
          <a:prstGeom prst="rect">
            <a:avLst/>
          </a:prstGeom>
        </p:spPr>
        <p:txBody>
          <a:bodyPr/>
          <a:lstStyle>
            <a:lvl1pPr marL="0" indent="0">
              <a:buNone/>
              <a:defRPr>
                <a:solidFill>
                  <a:schemeClr val="bg1"/>
                </a:solidFill>
              </a:defRPr>
            </a:lvl1pPr>
          </a:lstStyle>
          <a:p>
            <a:r>
              <a:rPr lang="en-US" noProof="0" dirty="0"/>
              <a:t>Click on symbol to add v</a:t>
            </a:r>
            <a:r>
              <a:rPr lang="de-DE" dirty="0" err="1"/>
              <a:t>ideo</a:t>
            </a:r>
            <a:r>
              <a:rPr lang="de-DE" dirty="0"/>
              <a:t> in 16:9 </a:t>
            </a:r>
            <a:r>
              <a:rPr lang="de-DE" dirty="0" err="1"/>
              <a:t>format</a:t>
            </a:r>
            <a:endParaRPr lang="de-DE" dirty="0"/>
          </a:p>
        </p:txBody>
      </p:sp>
    </p:spTree>
    <p:extLst>
      <p:ext uri="{BB962C8B-B14F-4D97-AF65-F5344CB8AC3E}">
        <p14:creationId xmlns:p14="http://schemas.microsoft.com/office/powerpoint/2010/main" val="210518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dirty="0"/>
              <a:t>Click on symbol to add diagram/chart</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2" name="Fußzeilenplatzhalter 1"/>
          <p:cNvSpPr>
            <a:spLocks noGrp="1"/>
          </p:cNvSpPr>
          <p:nvPr>
            <p:ph type="ftr" sz="quarter" idx="14"/>
          </p:nvPr>
        </p:nvSpPr>
        <p:spPr/>
        <p:txBody>
          <a:bodyPr/>
          <a:lstStyle/>
          <a:p>
            <a:endParaRPr lang="de-DE" dirty="0"/>
          </a:p>
        </p:txBody>
      </p:sp>
      <p:sp>
        <p:nvSpPr>
          <p:cNvPr id="3" name="Foliennummernplatzhalter 2"/>
          <p:cNvSpPr>
            <a:spLocks noGrp="1"/>
          </p:cNvSpPr>
          <p:nvPr>
            <p:ph type="sldNum" sz="quarter" idx="15"/>
          </p:nvPr>
        </p:nvSpPr>
        <p:spPr/>
        <p:txBody>
          <a:body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3188575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dirty="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dirty="0"/>
              <a:t>Phone:	+49 5246 963-0  </a:t>
            </a:r>
          </a:p>
          <a:p>
            <a:pPr>
              <a:buFont typeface="Wingdings" panose="05000000000000000000" pitchFamily="2" charset="2"/>
              <a:buNone/>
            </a:pPr>
            <a:r>
              <a:rPr lang="en-US" altLang="de-DE" sz="1600" dirty="0"/>
              <a:t>Fax:	+49 5246 963-198</a:t>
            </a:r>
          </a:p>
          <a:p>
            <a:pPr>
              <a:buFont typeface="Wingdings" panose="05000000000000000000" pitchFamily="2" charset="2"/>
              <a:buNone/>
            </a:pPr>
            <a:r>
              <a:rPr lang="en-US" altLang="de-DE" sz="1600" dirty="0"/>
              <a:t>E-Mail:	info@beckhoff.com </a:t>
            </a:r>
          </a:p>
          <a:p>
            <a:pPr>
              <a:buFont typeface="Wingdings" panose="05000000000000000000" pitchFamily="2" charset="2"/>
              <a:buNone/>
            </a:pPr>
            <a:r>
              <a:rPr lang="en-US" altLang="de-DE" sz="1600" dirty="0"/>
              <a:t>Web:	www.beckhoff.com </a:t>
            </a:r>
            <a:r>
              <a:rPr lang="en-US" altLang="de-DE" sz="1600" b="1" dirty="0"/>
              <a:t> </a:t>
            </a:r>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dirty="0"/>
              <a:t>© Beckhoff Automation GmbH &amp; Co. KG</a:t>
            </a:r>
            <a:endParaRPr lang="de-DE" dirty="0"/>
          </a:p>
          <a:p>
            <a:pPr lvl="0"/>
            <a:endParaRPr lang="en-US" altLang="de-DE" dirty="0"/>
          </a:p>
          <a:p>
            <a:pPr lvl="0"/>
            <a:r>
              <a:rPr lang="en-US" altLang="de-DE" dirty="0"/>
              <a:t>All images are protected by copyright. The use and transfer to third parties is not permitted.</a:t>
            </a:r>
          </a:p>
          <a:p>
            <a:pPr lvl="0"/>
            <a:endParaRPr lang="en-US" altLang="de-DE" dirty="0"/>
          </a:p>
          <a:p>
            <a:pPr lvl="0"/>
            <a:r>
              <a:rPr lang="en-US" altLang="de-DE" dirty="0"/>
              <a:t>Beckhoff</a:t>
            </a:r>
            <a:r>
              <a:rPr lang="en-US" altLang="de-DE" baseline="30000" dirty="0"/>
              <a:t>®</a:t>
            </a:r>
            <a:r>
              <a:rPr lang="en-US" altLang="de-DE" dirty="0"/>
              <a:t>, TwinCAT</a:t>
            </a:r>
            <a:r>
              <a:rPr lang="en-US" altLang="de-DE" baseline="30000" dirty="0"/>
              <a:t>®</a:t>
            </a:r>
            <a:r>
              <a:rPr lang="en-US" altLang="de-DE" dirty="0"/>
              <a:t>, EtherCAT</a:t>
            </a:r>
            <a:r>
              <a:rPr lang="en-US" altLang="de-DE" baseline="30000" dirty="0"/>
              <a:t>®</a:t>
            </a:r>
            <a:r>
              <a:rPr lang="en-US" altLang="de-DE" dirty="0"/>
              <a:t>, EtherCAT P</a:t>
            </a:r>
            <a:r>
              <a:rPr lang="en-US" altLang="de-DE" baseline="30000" dirty="0"/>
              <a:t>®</a:t>
            </a:r>
            <a:r>
              <a:rPr lang="en-US" altLang="de-DE" dirty="0"/>
              <a:t>, Safety over EtherCAT</a:t>
            </a:r>
            <a:r>
              <a:rPr lang="en-US" altLang="de-DE" baseline="30000" dirty="0"/>
              <a:t>®</a:t>
            </a:r>
            <a:r>
              <a:rPr lang="en-US" altLang="de-DE" dirty="0"/>
              <a:t>, </a:t>
            </a:r>
            <a:r>
              <a:rPr lang="en-US" altLang="de-DE" dirty="0" err="1"/>
              <a:t>TwinSAFE</a:t>
            </a:r>
            <a:r>
              <a:rPr lang="en-US" altLang="de-DE" baseline="30000" dirty="0"/>
              <a:t>®</a:t>
            </a:r>
            <a:r>
              <a:rPr lang="en-US" altLang="de-DE" dirty="0"/>
              <a:t>, XFC</a:t>
            </a:r>
            <a:r>
              <a:rPr lang="en-US" altLang="de-DE" baseline="30000" dirty="0"/>
              <a:t>®</a:t>
            </a:r>
            <a:r>
              <a:rPr lang="en-US" altLang="de-DE" dirty="0"/>
              <a:t> and XTS</a:t>
            </a:r>
            <a:r>
              <a:rPr lang="en-US" altLang="de-DE" baseline="30000" dirty="0"/>
              <a:t>®</a:t>
            </a:r>
            <a:r>
              <a:rPr lang="en-US" altLang="de-DE" dirty="0"/>
              <a:t> are registered trademarks of and licensed by Beckhoff Automation GmbH. Other designations used in this presentation may be trademarks whose use by third parties for their own purposes could violate the rights of the owners.</a:t>
            </a:r>
          </a:p>
          <a:p>
            <a:pPr lvl="0"/>
            <a:endParaRPr lang="en-US" altLang="de-DE" dirty="0"/>
          </a:p>
          <a:p>
            <a:pPr lvl="0"/>
            <a:r>
              <a:rPr lang="en-US" altLang="de-DE"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dirty="0"/>
              <a:t>Beckhoff Automation GmbH &amp; Co. KG </a:t>
            </a:r>
            <a:br>
              <a:rPr lang="en-US" altLang="de-DE" sz="1600" dirty="0"/>
            </a:br>
            <a:r>
              <a:rPr lang="en-US" altLang="de-DE" sz="1600" b="0" dirty="0"/>
              <a:t>Headquarters </a:t>
            </a:r>
            <a:br>
              <a:rPr lang="en-US" altLang="de-DE" sz="1600" b="0" dirty="0"/>
            </a:br>
            <a:r>
              <a:rPr lang="en-US" altLang="de-DE" sz="1600" b="0" dirty="0"/>
              <a:t>Huelshorstweg 20 </a:t>
            </a:r>
            <a:br>
              <a:rPr lang="en-US" altLang="de-DE" sz="1600" b="0" dirty="0"/>
            </a:br>
            <a:r>
              <a:rPr lang="en-US" altLang="de-DE" sz="1600" b="0" dirty="0"/>
              <a:t>33415 Verl </a:t>
            </a:r>
            <a:br>
              <a:rPr lang="en-US" altLang="de-DE" sz="1600" b="0" dirty="0"/>
            </a:br>
            <a:r>
              <a:rPr lang="en-US" altLang="de-DE" sz="1600" b="0" dirty="0"/>
              <a:t>Germany </a:t>
            </a:r>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dirty="0"/>
              <a:t>Contact</a:t>
            </a:r>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851056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186655"/>
            <a:ext cx="10137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dirty="0"/>
              <a:t>© Beckhoff Automation GmbH &amp; Co. KG</a:t>
            </a:r>
          </a:p>
          <a:p>
            <a:endParaRPr lang="de-DE" altLang="de-DE" sz="1200" dirty="0"/>
          </a:p>
          <a:p>
            <a:pPr>
              <a:buFont typeface="Wingdings" panose="05000000000000000000" pitchFamily="2" charset="2"/>
              <a:buNone/>
            </a:pPr>
            <a:r>
              <a:rPr lang="de-DE" altLang="de-DE" sz="1200" dirty="0"/>
              <a:t>Alle Bilder sind urheberrechtlich geschützt. Die Weitergabe und Nutzung durch Dritte ist nicht gestattet.</a:t>
            </a:r>
          </a:p>
          <a:p>
            <a:pPr>
              <a:buFont typeface="Wingdings" panose="05000000000000000000" pitchFamily="2" charset="2"/>
              <a:buNone/>
            </a:pPr>
            <a:endParaRPr lang="de-DE" altLang="de-DE" sz="1200" dirty="0"/>
          </a:p>
          <a:p>
            <a:pPr>
              <a:buFont typeface="Wingdings" panose="05000000000000000000" pitchFamily="2" charset="2"/>
              <a:buNone/>
            </a:pPr>
            <a:r>
              <a:rPr lang="de-DE" sz="1200" dirty="0"/>
              <a:t>Beckhoff</a:t>
            </a:r>
            <a:r>
              <a:rPr lang="de-DE" sz="1200" baseline="30000" dirty="0"/>
              <a:t>®</a:t>
            </a:r>
            <a:r>
              <a:rPr lang="de-DE" sz="1200" dirty="0"/>
              <a:t>, TwinCAT</a:t>
            </a:r>
            <a:r>
              <a:rPr lang="de-DE" sz="1200" baseline="30000" dirty="0"/>
              <a:t>®</a:t>
            </a:r>
            <a:r>
              <a:rPr lang="de-DE" sz="1200" dirty="0"/>
              <a:t>, EtherCAT</a:t>
            </a:r>
            <a:r>
              <a:rPr lang="de-DE" sz="1200" baseline="30000" dirty="0"/>
              <a:t>®</a:t>
            </a:r>
            <a:r>
              <a:rPr lang="de-DE" sz="1200" dirty="0"/>
              <a:t>, EtherCAT P</a:t>
            </a:r>
            <a:r>
              <a:rPr lang="de-DE" sz="1200" baseline="30000" dirty="0"/>
              <a:t>®</a:t>
            </a:r>
            <a:r>
              <a:rPr lang="de-DE" sz="1200" dirty="0"/>
              <a:t>, Safety over EtherCAT</a:t>
            </a:r>
            <a:r>
              <a:rPr lang="de-DE" sz="1200" baseline="30000" dirty="0"/>
              <a:t>®</a:t>
            </a:r>
            <a:r>
              <a:rPr lang="de-DE" sz="1200" dirty="0"/>
              <a:t>, TwinSAFE</a:t>
            </a:r>
            <a:r>
              <a:rPr lang="de-DE" sz="1200" baseline="30000" dirty="0"/>
              <a:t>®</a:t>
            </a:r>
            <a:r>
              <a:rPr lang="de-DE" sz="1200" dirty="0"/>
              <a:t>, XFC</a:t>
            </a:r>
            <a:r>
              <a:rPr lang="de-DE" sz="1200" baseline="30000" dirty="0"/>
              <a:t>®</a:t>
            </a:r>
            <a:r>
              <a:rPr lang="de-DE" sz="1200" dirty="0"/>
              <a:t> und XTS</a:t>
            </a:r>
            <a:r>
              <a:rPr lang="de-DE" sz="1200" baseline="30000" dirty="0"/>
              <a:t>®</a:t>
            </a:r>
            <a:r>
              <a:rPr lang="de-DE" sz="1200" dirty="0"/>
              <a:t> sind eingetragene und lizenzierte Marken der Beckhoff Automation GmbH. </a:t>
            </a:r>
            <a:r>
              <a:rPr lang="de-DE" altLang="de-DE" sz="1200" dirty="0"/>
              <a:t>Die Verwendung anderer in dieser Präsentation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dirty="0"/>
          </a:p>
          <a:p>
            <a:pPr>
              <a:buFont typeface="Wingdings" panose="05000000000000000000" pitchFamily="2" charset="2"/>
              <a:buNone/>
            </a:pPr>
            <a:r>
              <a:rPr lang="de-DE" altLang="de-DE" sz="1200" dirty="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dirty="0"/>
              <a:t>Telefon:	+49 5246 963-0  </a:t>
            </a:r>
          </a:p>
          <a:p>
            <a:pPr>
              <a:buFont typeface="Wingdings" panose="05000000000000000000" pitchFamily="2" charset="2"/>
              <a:buNone/>
            </a:pPr>
            <a:r>
              <a:rPr lang="de-DE" altLang="de-DE" sz="1600" dirty="0"/>
              <a:t>Fax:	+49 5246 963-198</a:t>
            </a:r>
          </a:p>
          <a:p>
            <a:pPr>
              <a:buFont typeface="Wingdings" panose="05000000000000000000" pitchFamily="2" charset="2"/>
              <a:buNone/>
            </a:pPr>
            <a:r>
              <a:rPr lang="de-DE" altLang="de-DE" sz="1600" dirty="0"/>
              <a:t>E-Mail:	info@beckhoff.de</a:t>
            </a:r>
          </a:p>
          <a:p>
            <a:pPr>
              <a:buFont typeface="Wingdings" panose="05000000000000000000" pitchFamily="2" charset="2"/>
              <a:buNone/>
            </a:pPr>
            <a:r>
              <a:rPr lang="de-DE" altLang="de-DE" sz="1600" dirty="0"/>
              <a:t>Web:	www.beckhoff.de</a:t>
            </a:r>
            <a:r>
              <a:rPr lang="de-DE" altLang="de-DE" sz="1600" b="1" dirty="0"/>
              <a:t> </a:t>
            </a:r>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dirty="0"/>
              <a:t>Beckhoff Automation GmbH &amp; Co. KG </a:t>
            </a:r>
            <a:br>
              <a:rPr lang="en-US" altLang="de-DE" sz="1600" dirty="0"/>
            </a:br>
            <a:r>
              <a:rPr lang="de-DE" altLang="de-DE" sz="1600" b="0" dirty="0">
                <a:solidFill>
                  <a:srgbClr val="000000"/>
                </a:solidFill>
                <a:latin typeface="Arial"/>
                <a:cs typeface="+mn-cs"/>
              </a:rPr>
              <a:t>Unternehmenszentrale</a:t>
            </a:r>
          </a:p>
          <a:p>
            <a:pPr marL="0" lvl="0" indent="0">
              <a:spcBef>
                <a:spcPts val="0"/>
              </a:spcBef>
              <a:buNone/>
            </a:pPr>
            <a:r>
              <a:rPr lang="de-DE" altLang="de-DE" sz="1600" b="0" dirty="0">
                <a:solidFill>
                  <a:srgbClr val="000000"/>
                </a:solidFill>
                <a:latin typeface="Arial"/>
                <a:cs typeface="+mn-cs"/>
              </a:rPr>
              <a:t>Hülshorstweg 20</a:t>
            </a:r>
          </a:p>
          <a:p>
            <a:pPr marL="0" lvl="0" indent="0">
              <a:spcBef>
                <a:spcPts val="0"/>
              </a:spcBef>
              <a:buNone/>
            </a:pPr>
            <a:r>
              <a:rPr lang="de-DE" altLang="de-DE" sz="1600" b="0" dirty="0">
                <a:solidFill>
                  <a:srgbClr val="000000"/>
                </a:solidFill>
                <a:latin typeface="Arial"/>
                <a:cs typeface="+mn-cs"/>
              </a:rPr>
              <a:t>33415 Verl</a:t>
            </a:r>
          </a:p>
          <a:p>
            <a:pPr marL="0" lvl="0" indent="0">
              <a:spcBef>
                <a:spcPts val="0"/>
              </a:spcBef>
              <a:buNone/>
            </a:pPr>
            <a:r>
              <a:rPr lang="de-DE" altLang="de-DE" sz="1600" b="0" dirty="0">
                <a:solidFill>
                  <a:srgbClr val="000000"/>
                </a:solidFill>
                <a:latin typeface="Arial"/>
                <a:cs typeface="+mn-cs"/>
              </a:rPr>
              <a:t>Deutschland</a:t>
            </a:r>
          </a:p>
          <a:p>
            <a:pPr lvl="0"/>
            <a:endParaRPr lang="en-US" altLang="de-DE" sz="1600" b="0" dirty="0"/>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dirty="0"/>
              <a:t>Kontakt </a:t>
            </a:r>
          </a:p>
        </p:txBody>
      </p:sp>
      <p:sp>
        <p:nvSpPr>
          <p:cNvPr id="8"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38592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6" cy="6858000"/>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to add contents</a:t>
            </a:r>
            <a:endParaRPr lang="de-DE" dirty="0"/>
          </a:p>
        </p:txBody>
      </p:sp>
      <p:sp>
        <p:nvSpPr>
          <p:cNvPr id="3" name="Fußzeilenplatzhalter 2"/>
          <p:cNvSpPr>
            <a:spLocks noGrp="1"/>
          </p:cNvSpPr>
          <p:nvPr>
            <p:ph type="ftr" sz="quarter" idx="10"/>
          </p:nvPr>
        </p:nvSpPr>
        <p:spPr bwMode="gray"/>
        <p:txBody>
          <a:bodyPr/>
          <a:lstStyle/>
          <a:p>
            <a:endParaRPr lang="de-DE" dirty="0"/>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a:t>
            </a:fld>
            <a:endParaRPr lang="de-DE" dirty="0"/>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dirty="0"/>
              <a:t>Click to add chapter (active chapter in bold)</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Tree>
    <p:extLst>
      <p:ext uri="{BB962C8B-B14F-4D97-AF65-F5344CB8AC3E}">
        <p14:creationId xmlns:p14="http://schemas.microsoft.com/office/powerpoint/2010/main" val="1651048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527220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Tree>
    <p:extLst>
      <p:ext uri="{BB962C8B-B14F-4D97-AF65-F5344CB8AC3E}">
        <p14:creationId xmlns:p14="http://schemas.microsoft.com/office/powerpoint/2010/main" val="284513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158641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80518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dirty="0"/>
              <a:t>Click to add title</a:t>
            </a:r>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pic>
        <p:nvPicPr>
          <p:cNvPr id="10" name="Grafik 9"/>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798" r:id="rId4"/>
    <p:sldLayoutId id="2147483713" r:id="rId5"/>
    <p:sldLayoutId id="2147483714" r:id="rId6"/>
    <p:sldLayoutId id="2147483717" r:id="rId7"/>
    <p:sldLayoutId id="2147483800" r:id="rId8"/>
    <p:sldLayoutId id="2147483715" r:id="rId9"/>
    <p:sldLayoutId id="2147483716" r:id="rId10"/>
    <p:sldLayoutId id="2147483720" r:id="rId11"/>
    <p:sldLayoutId id="2147483813" r:id="rId12"/>
    <p:sldLayoutId id="2147483814" r:id="rId13"/>
    <p:sldLayoutId id="2147483825" r:id="rId14"/>
    <p:sldLayoutId id="2147483816" r:id="rId15"/>
    <p:sldLayoutId id="2147483815" r:id="rId16"/>
    <p:sldLayoutId id="2147483820" r:id="rId17"/>
    <p:sldLayoutId id="2147483821" r:id="rId18"/>
    <p:sldLayoutId id="2147483822" r:id="rId19"/>
    <p:sldLayoutId id="2147483819" r:id="rId20"/>
    <p:sldLayoutId id="2147483817" r:id="rId21"/>
    <p:sldLayoutId id="2147483818" r:id="rId22"/>
    <p:sldLayoutId id="2147483824" r:id="rId23"/>
    <p:sldLayoutId id="2147483826" r:id="rId24"/>
    <p:sldLayoutId id="2147483827" r:id="rId25"/>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4000" b="-34000"/>
          </a:stretch>
        </a:blipFill>
        <a:effectLst/>
      </p:bgPr>
    </p:bg>
    <p:spTree>
      <p:nvGrpSpPr>
        <p:cNvPr id="1" name=""/>
        <p:cNvGrpSpPr/>
        <p:nvPr/>
      </p:nvGrpSpPr>
      <p:grpSpPr>
        <a:xfrm>
          <a:off x="0" y="0"/>
          <a:ext cx="0" cy="0"/>
          <a:chOff x="0" y="0"/>
          <a:chExt cx="0" cy="0"/>
        </a:xfrm>
      </p:grpSpPr>
      <p:sp>
        <p:nvSpPr>
          <p:cNvPr id="4" name="Titel 3"/>
          <p:cNvSpPr>
            <a:spLocks noGrp="1"/>
          </p:cNvSpPr>
          <p:nvPr>
            <p:ph type="title"/>
          </p:nvPr>
        </p:nvSpPr>
        <p:spPr>
          <a:xfrm>
            <a:off x="0" y="1893755"/>
            <a:ext cx="6096000" cy="629367"/>
          </a:xfrm>
        </p:spPr>
        <p:txBody>
          <a:bodyPr/>
          <a:lstStyle/>
          <a:p>
            <a:r>
              <a:rPr lang="de-DE" dirty="0"/>
              <a:t>TwinCAT HMI Overview</a:t>
            </a:r>
          </a:p>
        </p:txBody>
      </p:sp>
      <p:sp>
        <p:nvSpPr>
          <p:cNvPr id="2" name="Untertitel 1">
            <a:extLst>
              <a:ext uri="{FF2B5EF4-FFF2-40B4-BE49-F238E27FC236}">
                <a16:creationId xmlns:a16="http://schemas.microsoft.com/office/drawing/2014/main" id="{CF7C6B70-0B8D-481F-B0F4-68E8FD815AEE}"/>
              </a:ext>
            </a:extLst>
          </p:cNvPr>
          <p:cNvSpPr>
            <a:spLocks noGrp="1"/>
          </p:cNvSpPr>
          <p:nvPr>
            <p:ph type="subTitle" idx="1"/>
          </p:nvPr>
        </p:nvSpPr>
        <p:spPr>
          <a:xfrm>
            <a:off x="-677" y="5927794"/>
            <a:ext cx="6096677" cy="520312"/>
          </a:xfrm>
        </p:spPr>
        <p:txBody>
          <a:bodyPr/>
          <a:lstStyle/>
          <a:p>
            <a:r>
              <a:rPr lang="en-GB" dirty="0"/>
              <a:t>Dev Vajaria</a:t>
            </a:r>
          </a:p>
        </p:txBody>
      </p:sp>
      <p:pic>
        <p:nvPicPr>
          <p:cNvPr id="6" name="Bildplatzhalter 6">
            <a:extLst>
              <a:ext uri="{FF2B5EF4-FFF2-40B4-BE49-F238E27FC236}">
                <a16:creationId xmlns:a16="http://schemas.microsoft.com/office/drawing/2014/main" id="{453473CC-27C3-4FF0-879D-1939E3C0C855}"/>
              </a:ext>
            </a:extLst>
          </p:cNvPr>
          <p:cNvPicPr>
            <a:picLocks noChangeAspect="1"/>
          </p:cNvPicPr>
          <p:nvPr/>
        </p:nvPicPr>
        <p:blipFill rotWithShape="1">
          <a:blip r:embed="rId3">
            <a:extLst>
              <a:ext uri="{28A0092B-C50C-407E-A947-70E740481C1C}">
                <a14:useLocalDpi xmlns:a14="http://schemas.microsoft.com/office/drawing/2010/main" val="0"/>
              </a:ext>
            </a:extLst>
          </a:blip>
          <a:srcRect l="20123" r="14355" b="13388"/>
          <a:stretch/>
        </p:blipFill>
        <p:spPr>
          <a:xfrm>
            <a:off x="6096000" y="-808"/>
            <a:ext cx="6096000" cy="6858807"/>
          </a:xfrm>
          <a:prstGeom prst="rect">
            <a:avLst/>
          </a:prstGeom>
        </p:spPr>
      </p:pic>
    </p:spTree>
    <p:extLst>
      <p:ext uri="{BB962C8B-B14F-4D97-AF65-F5344CB8AC3E}">
        <p14:creationId xmlns:p14="http://schemas.microsoft.com/office/powerpoint/2010/main" val="907571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err="1"/>
              <a:t>TwinCAT</a:t>
            </a:r>
            <a:r>
              <a:rPr lang="de-DE" sz="2000" b="0" dirty="0"/>
              <a:t> HMI </a:t>
            </a:r>
            <a:br>
              <a:rPr lang="de-DE" sz="2400" b="0" dirty="0"/>
            </a:br>
            <a:r>
              <a:rPr lang="de-DE"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p:txBody>
          <a:bodyPr/>
          <a:lstStyle/>
          <a:p>
            <a:r>
              <a:rPr lang="en-US" dirty="0"/>
              <a:t>Introduction</a:t>
            </a:r>
          </a:p>
          <a:p>
            <a:r>
              <a:rPr lang="en-US" dirty="0"/>
              <a:t>Engineering</a:t>
            </a:r>
          </a:p>
          <a:p>
            <a:r>
              <a:rPr lang="en-US" b="1" dirty="0"/>
              <a:t>Architecture</a:t>
            </a:r>
          </a:p>
          <a:p>
            <a:r>
              <a:rPr lang="en-US" dirty="0"/>
              <a:t>Scenarios</a:t>
            </a:r>
          </a:p>
          <a:p>
            <a:r>
              <a:rPr lang="en-US" dirty="0"/>
              <a:t>Products</a:t>
            </a:r>
          </a:p>
          <a:p>
            <a:r>
              <a:rPr lang="en-US" dirty="0"/>
              <a:t>Features</a:t>
            </a:r>
          </a:p>
          <a:p>
            <a:r>
              <a:rPr lang="en-US" dirty="0"/>
              <a:t>What’s New</a:t>
            </a:r>
          </a:p>
        </p:txBody>
      </p:sp>
      <p:pic>
        <p:nvPicPr>
          <p:cNvPr id="6" name="Bildplatzhalter 6">
            <a:extLst>
              <a:ext uri="{FF2B5EF4-FFF2-40B4-BE49-F238E27FC236}">
                <a16:creationId xmlns:a16="http://schemas.microsoft.com/office/drawing/2014/main" id="{E4F384CC-6C89-40AB-976E-4F2CEE501558}"/>
              </a:ext>
            </a:extLst>
          </p:cNvPr>
          <p:cNvPicPr>
            <a:picLocks noChangeAspect="1"/>
          </p:cNvPicPr>
          <p:nvPr/>
        </p:nvPicPr>
        <p:blipFill rotWithShape="1">
          <a:blip r:embed="rId2">
            <a:extLst>
              <a:ext uri="{28A0092B-C50C-407E-A947-70E740481C1C}">
                <a14:useLocalDpi xmlns:a14="http://schemas.microsoft.com/office/drawing/2010/main" val="0"/>
              </a:ext>
            </a:extLst>
          </a:blip>
          <a:srcRect l="20123" r="14355" b="13388"/>
          <a:stretch/>
        </p:blipFill>
        <p:spPr>
          <a:xfrm>
            <a:off x="6096000" y="1090800"/>
            <a:ext cx="6096000" cy="5767200"/>
          </a:xfrm>
          <a:prstGeom prst="rect">
            <a:avLst/>
          </a:prstGeom>
        </p:spPr>
      </p:pic>
    </p:spTree>
    <p:extLst>
      <p:ext uri="{BB962C8B-B14F-4D97-AF65-F5344CB8AC3E}">
        <p14:creationId xmlns:p14="http://schemas.microsoft.com/office/powerpoint/2010/main" val="541417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AutoShape 32"/>
          <p:cNvSpPr>
            <a:spLocks noChangeArrowheads="1"/>
          </p:cNvSpPr>
          <p:nvPr/>
        </p:nvSpPr>
        <p:spPr bwMode="auto">
          <a:xfrm>
            <a:off x="468982" y="1506690"/>
            <a:ext cx="11291387" cy="1603587"/>
          </a:xfrm>
          <a:prstGeom prst="roundRect">
            <a:avLst>
              <a:gd name="adj" fmla="val 7040"/>
            </a:avLst>
          </a:prstGeom>
          <a:gradFill rotWithShape="0">
            <a:gsLst>
              <a:gs pos="0">
                <a:srgbClr val="95A3AB">
                  <a:lumMod val="50000"/>
                </a:srgbClr>
              </a:gs>
              <a:gs pos="50000">
                <a:srgbClr val="95A3AB">
                  <a:lumMod val="70000"/>
                  <a:lumOff val="30000"/>
                </a:srgbClr>
              </a:gs>
              <a:gs pos="100000">
                <a:srgbClr val="95A3AB">
                  <a:lumMod val="50000"/>
                </a:srgbClr>
              </a:gs>
            </a:gsLst>
            <a:lin ang="0" scaled="1"/>
          </a:gra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ea typeface="ヒラギノ角ゴ Pro W3" pitchFamily="1" charset="-128"/>
            </a:endParaRPr>
          </a:p>
        </p:txBody>
      </p:sp>
      <p:sp>
        <p:nvSpPr>
          <p:cNvPr id="101" name="AutoShape 33"/>
          <p:cNvSpPr>
            <a:spLocks noChangeArrowheads="1"/>
          </p:cNvSpPr>
          <p:nvPr/>
        </p:nvSpPr>
        <p:spPr bwMode="auto">
          <a:xfrm>
            <a:off x="431432" y="1534992"/>
            <a:ext cx="11305071" cy="1603587"/>
          </a:xfrm>
          <a:prstGeom prst="roundRect">
            <a:avLst>
              <a:gd name="adj" fmla="val 7276"/>
            </a:avLst>
          </a:prstGeom>
          <a:solidFill>
            <a:srgbClr val="95A3AB"/>
          </a:soli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r>
              <a:rPr sz="1600" dirty="0"/>
              <a:t>    </a:t>
            </a:r>
          </a:p>
        </p:txBody>
      </p:sp>
      <p:sp>
        <p:nvSpPr>
          <p:cNvPr id="102" name="Text Box 34"/>
          <p:cNvSpPr txBox="1">
            <a:spLocks noChangeArrowheads="1"/>
          </p:cNvSpPr>
          <p:nvPr/>
        </p:nvSpPr>
        <p:spPr bwMode="auto">
          <a:xfrm>
            <a:off x="589006" y="1569797"/>
            <a:ext cx="2437210"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sz="1600" b="1" dirty="0"/>
              <a:t>TwinCAT HMI Client</a:t>
            </a:r>
            <a:endParaRPr sz="1600" b="1" dirty="0"/>
          </a:p>
        </p:txBody>
      </p:sp>
      <p:grpSp>
        <p:nvGrpSpPr>
          <p:cNvPr id="103" name="Gruppieren 102"/>
          <p:cNvGrpSpPr/>
          <p:nvPr/>
        </p:nvGrpSpPr>
        <p:grpSpPr>
          <a:xfrm>
            <a:off x="712730" y="1892365"/>
            <a:ext cx="4421193" cy="1115532"/>
            <a:chOff x="533298" y="2414255"/>
            <a:chExt cx="3371896" cy="1026777"/>
          </a:xfrm>
        </p:grpSpPr>
        <p:sp>
          <p:nvSpPr>
            <p:cNvPr id="104" name="AutoShape 32"/>
            <p:cNvSpPr>
              <a:spLocks noChangeArrowheads="1"/>
            </p:cNvSpPr>
            <p:nvPr/>
          </p:nvSpPr>
          <p:spPr bwMode="auto">
            <a:xfrm>
              <a:off x="557194" y="2414255"/>
              <a:ext cx="3348000" cy="1008000"/>
            </a:xfrm>
            <a:prstGeom prst="roundRect">
              <a:avLst>
                <a:gd name="adj" fmla="val 10462"/>
              </a:avLst>
            </a:prstGeom>
            <a:gradFill rotWithShape="0">
              <a:gsLst>
                <a:gs pos="0">
                  <a:srgbClr val="EAECEE">
                    <a:lumMod val="50000"/>
                  </a:srgbClr>
                </a:gs>
                <a:gs pos="50000">
                  <a:srgbClr val="EAECEE">
                    <a:lumMod val="70000"/>
                    <a:lumOff val="30000"/>
                  </a:srgbClr>
                </a:gs>
                <a:gs pos="100000">
                  <a:srgbClr val="EAECEE">
                    <a:lumMod val="50000"/>
                  </a:srgbClr>
                </a:gs>
              </a:gsLst>
              <a:lin ang="0" scaled="1"/>
            </a:gra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ea typeface="ヒラギノ角ゴ Pro W3" pitchFamily="1" charset="-128"/>
              </a:endParaRPr>
            </a:p>
          </p:txBody>
        </p:sp>
        <p:sp>
          <p:nvSpPr>
            <p:cNvPr id="105" name="AutoShape 33"/>
            <p:cNvSpPr>
              <a:spLocks noChangeArrowheads="1"/>
            </p:cNvSpPr>
            <p:nvPr/>
          </p:nvSpPr>
          <p:spPr bwMode="auto">
            <a:xfrm>
              <a:off x="533298" y="2433032"/>
              <a:ext cx="3348000" cy="1008000"/>
            </a:xfrm>
            <a:prstGeom prst="roundRect">
              <a:avLst>
                <a:gd name="adj" fmla="val 9650"/>
              </a:avLst>
            </a:prstGeom>
            <a:solidFill>
              <a:srgbClr val="EAECEE"/>
            </a:soli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r>
                <a:rPr sz="1600" dirty="0"/>
                <a:t>    </a:t>
              </a:r>
            </a:p>
          </p:txBody>
        </p:sp>
        <p:sp>
          <p:nvSpPr>
            <p:cNvPr id="106" name="Text Box 34"/>
            <p:cNvSpPr txBox="1">
              <a:spLocks noChangeArrowheads="1"/>
            </p:cNvSpPr>
            <p:nvPr/>
          </p:nvSpPr>
          <p:spPr bwMode="auto">
            <a:xfrm>
              <a:off x="583339" y="2478701"/>
              <a:ext cx="1700772"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sz="1600" b="1" dirty="0"/>
                <a:t>TwinCAT HMI Project</a:t>
              </a:r>
              <a:endParaRPr sz="1600" b="1" dirty="0"/>
            </a:p>
          </p:txBody>
        </p:sp>
        <p:grpSp>
          <p:nvGrpSpPr>
            <p:cNvPr id="107" name="Gruppieren 106"/>
            <p:cNvGrpSpPr/>
            <p:nvPr/>
          </p:nvGrpSpPr>
          <p:grpSpPr>
            <a:xfrm>
              <a:off x="671880" y="2758938"/>
              <a:ext cx="996504" cy="565603"/>
              <a:chOff x="671880" y="2328191"/>
              <a:chExt cx="996504" cy="565603"/>
            </a:xfrm>
          </p:grpSpPr>
          <p:sp>
            <p:nvSpPr>
              <p:cNvPr id="116" name="AutoShape 151"/>
              <p:cNvSpPr>
                <a:spLocks noChangeArrowheads="1"/>
              </p:cNvSpPr>
              <p:nvPr/>
            </p:nvSpPr>
            <p:spPr bwMode="auto">
              <a:xfrm>
                <a:off x="696384" y="2328191"/>
                <a:ext cx="972000" cy="540000"/>
              </a:xfrm>
              <a:prstGeom prst="roundRect">
                <a:avLst>
                  <a:gd name="adj" fmla="val 10352"/>
                </a:avLst>
              </a:prstGeom>
              <a:gradFill rotWithShape="0">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17" name="AutoShape 152"/>
              <p:cNvSpPr>
                <a:spLocks noChangeArrowheads="1"/>
              </p:cNvSpPr>
              <p:nvPr/>
            </p:nvSpPr>
            <p:spPr bwMode="auto">
              <a:xfrm>
                <a:off x="672487" y="2353794"/>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18" name="Text Box 153"/>
              <p:cNvSpPr txBox="1">
                <a:spLocks noChangeArrowheads="1"/>
              </p:cNvSpPr>
              <p:nvPr/>
            </p:nvSpPr>
            <p:spPr bwMode="auto">
              <a:xfrm>
                <a:off x="671880" y="2361908"/>
                <a:ext cx="899162"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Pages</a:t>
                </a:r>
                <a:endParaRPr lang="en-GB" altLang="de-DE" sz="1600" dirty="0">
                  <a:latin typeface="Frutiger 57Cn" pitchFamily="34" charset="0"/>
                  <a:ea typeface="ヒラギノ角ゴ Pro W3" pitchFamily="1" charset="-128"/>
                </a:endParaRPr>
              </a:p>
            </p:txBody>
          </p:sp>
        </p:grpSp>
        <p:grpSp>
          <p:nvGrpSpPr>
            <p:cNvPr id="108" name="Gruppieren 107"/>
            <p:cNvGrpSpPr/>
            <p:nvPr/>
          </p:nvGrpSpPr>
          <p:grpSpPr>
            <a:xfrm>
              <a:off x="1718016" y="2754241"/>
              <a:ext cx="1013017" cy="570300"/>
              <a:chOff x="1689426" y="2323494"/>
              <a:chExt cx="1013017" cy="570300"/>
            </a:xfrm>
          </p:grpSpPr>
          <p:sp>
            <p:nvSpPr>
              <p:cNvPr id="113" name="AutoShape 151"/>
              <p:cNvSpPr>
                <a:spLocks noChangeArrowheads="1"/>
              </p:cNvSpPr>
              <p:nvPr/>
            </p:nvSpPr>
            <p:spPr bwMode="auto">
              <a:xfrm>
                <a:off x="1730443" y="2323494"/>
                <a:ext cx="972000" cy="540000"/>
              </a:xfrm>
              <a:prstGeom prst="roundRect">
                <a:avLst>
                  <a:gd name="adj" fmla="val 10352"/>
                </a:avLst>
              </a:prstGeom>
              <a:gradFill rotWithShape="0">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114" name="AutoShape 152"/>
              <p:cNvSpPr>
                <a:spLocks noChangeArrowheads="1"/>
              </p:cNvSpPr>
              <p:nvPr/>
            </p:nvSpPr>
            <p:spPr bwMode="auto">
              <a:xfrm>
                <a:off x="1706546" y="2353794"/>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15" name="Text Box 153"/>
              <p:cNvSpPr txBox="1">
                <a:spLocks noChangeArrowheads="1"/>
              </p:cNvSpPr>
              <p:nvPr/>
            </p:nvSpPr>
            <p:spPr bwMode="auto">
              <a:xfrm>
                <a:off x="1689426" y="2361908"/>
                <a:ext cx="963194"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sz="1600" dirty="0" err="1"/>
                  <a:t>Logic</a:t>
                </a:r>
                <a:endParaRPr lang="en-GB" altLang="de-DE" sz="1600" dirty="0">
                  <a:latin typeface="Frutiger 57Cn" pitchFamily="34" charset="0"/>
                  <a:ea typeface="ヒラギノ角ゴ Pro W3" pitchFamily="1" charset="-128"/>
                </a:endParaRPr>
              </a:p>
            </p:txBody>
          </p:sp>
        </p:grpSp>
        <p:grpSp>
          <p:nvGrpSpPr>
            <p:cNvPr id="109" name="Gruppieren 108"/>
            <p:cNvGrpSpPr/>
            <p:nvPr/>
          </p:nvGrpSpPr>
          <p:grpSpPr>
            <a:xfrm>
              <a:off x="2774451" y="2754241"/>
              <a:ext cx="1023852" cy="570300"/>
              <a:chOff x="2774451" y="2323494"/>
              <a:chExt cx="1023852" cy="570300"/>
            </a:xfrm>
          </p:grpSpPr>
          <p:sp>
            <p:nvSpPr>
              <p:cNvPr id="110" name="AutoShape 151"/>
              <p:cNvSpPr>
                <a:spLocks noChangeArrowheads="1"/>
              </p:cNvSpPr>
              <p:nvPr/>
            </p:nvSpPr>
            <p:spPr bwMode="auto">
              <a:xfrm>
                <a:off x="2826303" y="2323494"/>
                <a:ext cx="972000" cy="540000"/>
              </a:xfrm>
              <a:prstGeom prst="roundRect">
                <a:avLst>
                  <a:gd name="adj" fmla="val 10352"/>
                </a:avLst>
              </a:prstGeom>
              <a:gradFill rotWithShape="0">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111" name="AutoShape 152"/>
              <p:cNvSpPr>
                <a:spLocks noChangeArrowheads="1"/>
              </p:cNvSpPr>
              <p:nvPr/>
            </p:nvSpPr>
            <p:spPr bwMode="auto">
              <a:xfrm>
                <a:off x="2802406" y="2353794"/>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12" name="Text Box 153"/>
              <p:cNvSpPr txBox="1">
                <a:spLocks noChangeArrowheads="1"/>
              </p:cNvSpPr>
              <p:nvPr/>
            </p:nvSpPr>
            <p:spPr bwMode="auto">
              <a:xfrm>
                <a:off x="2774451" y="2361908"/>
                <a:ext cx="999955"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sz="1600" dirty="0"/>
                  <a:t>…</a:t>
                </a:r>
                <a:endParaRPr lang="en-GB" altLang="de-DE" sz="1600" dirty="0">
                  <a:latin typeface="Frutiger 57Cn" pitchFamily="34" charset="0"/>
                  <a:ea typeface="ヒラギノ角ゴ Pro W3" pitchFamily="1" charset="-128"/>
                </a:endParaRPr>
              </a:p>
            </p:txBody>
          </p:sp>
        </p:grpSp>
      </p:grpSp>
      <p:sp>
        <p:nvSpPr>
          <p:cNvPr id="119" name="AutoShape 32"/>
          <p:cNvSpPr>
            <a:spLocks noChangeArrowheads="1"/>
          </p:cNvSpPr>
          <p:nvPr/>
        </p:nvSpPr>
        <p:spPr bwMode="auto">
          <a:xfrm>
            <a:off x="5281543" y="1893986"/>
            <a:ext cx="6240450" cy="1095133"/>
          </a:xfrm>
          <a:prstGeom prst="roundRect">
            <a:avLst>
              <a:gd name="adj" fmla="val 8249"/>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ea typeface="ヒラギノ角ゴ Pro W3" pitchFamily="1" charset="-128"/>
            </a:endParaRPr>
          </a:p>
        </p:txBody>
      </p:sp>
      <p:sp>
        <p:nvSpPr>
          <p:cNvPr id="120" name="AutoShape 33"/>
          <p:cNvSpPr>
            <a:spLocks noChangeArrowheads="1"/>
          </p:cNvSpPr>
          <p:nvPr/>
        </p:nvSpPr>
        <p:spPr bwMode="auto">
          <a:xfrm>
            <a:off x="5257647" y="1912763"/>
            <a:ext cx="6240450" cy="1095133"/>
          </a:xfrm>
          <a:prstGeom prst="roundRect">
            <a:avLst>
              <a:gd name="adj" fmla="val 8913"/>
            </a:avLst>
          </a:prstGeom>
          <a:solidFill>
            <a:srgbClr val="00B0D4"/>
          </a:soli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r>
              <a:rPr sz="1600" dirty="0"/>
              <a:t>    </a:t>
            </a:r>
          </a:p>
        </p:txBody>
      </p:sp>
      <p:sp>
        <p:nvSpPr>
          <p:cNvPr id="121" name="Text Box 34"/>
          <p:cNvSpPr txBox="1">
            <a:spLocks noChangeArrowheads="1"/>
          </p:cNvSpPr>
          <p:nvPr/>
        </p:nvSpPr>
        <p:spPr bwMode="auto">
          <a:xfrm>
            <a:off x="5363888" y="1958267"/>
            <a:ext cx="390014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b="1" dirty="0"/>
              <a:t>TwinCAT HMI Framework</a:t>
            </a:r>
            <a:endParaRPr sz="1600" dirty="0"/>
          </a:p>
        </p:txBody>
      </p:sp>
      <p:grpSp>
        <p:nvGrpSpPr>
          <p:cNvPr id="122" name="Gruppieren 121"/>
          <p:cNvGrpSpPr/>
          <p:nvPr/>
        </p:nvGrpSpPr>
        <p:grpSpPr>
          <a:xfrm>
            <a:off x="5479607" y="2282504"/>
            <a:ext cx="1719809" cy="614494"/>
            <a:chOff x="4170522" y="2333783"/>
            <a:chExt cx="996504" cy="565603"/>
          </a:xfrm>
        </p:grpSpPr>
        <p:sp>
          <p:nvSpPr>
            <p:cNvPr id="123" name="AutoShape 151"/>
            <p:cNvSpPr>
              <a:spLocks noChangeArrowheads="1"/>
            </p:cNvSpPr>
            <p:nvPr/>
          </p:nvSpPr>
          <p:spPr bwMode="auto">
            <a:xfrm>
              <a:off x="4195026" y="2333783"/>
              <a:ext cx="972000"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24" name="AutoShape 152"/>
            <p:cNvSpPr>
              <a:spLocks noChangeArrowheads="1"/>
            </p:cNvSpPr>
            <p:nvPr/>
          </p:nvSpPr>
          <p:spPr bwMode="auto">
            <a:xfrm>
              <a:off x="4171129" y="2359386"/>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25" name="Text Box 153"/>
            <p:cNvSpPr txBox="1">
              <a:spLocks noChangeArrowheads="1"/>
            </p:cNvSpPr>
            <p:nvPr/>
          </p:nvSpPr>
          <p:spPr bwMode="auto">
            <a:xfrm>
              <a:off x="4170522" y="2367500"/>
              <a:ext cx="860804"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Controls</a:t>
              </a:r>
              <a:endParaRPr lang="en-GB" altLang="de-DE" sz="1600" dirty="0">
                <a:latin typeface="Frutiger 57Cn" pitchFamily="34" charset="0"/>
                <a:ea typeface="ヒラギノ角ゴ Pro W3" pitchFamily="1" charset="-128"/>
              </a:endParaRPr>
            </a:p>
          </p:txBody>
        </p:sp>
      </p:grpSp>
      <p:grpSp>
        <p:nvGrpSpPr>
          <p:cNvPr id="126" name="Gruppieren 125"/>
          <p:cNvGrpSpPr/>
          <p:nvPr/>
        </p:nvGrpSpPr>
        <p:grpSpPr>
          <a:xfrm>
            <a:off x="7461646" y="2277401"/>
            <a:ext cx="1719809" cy="619597"/>
            <a:chOff x="5261853" y="2329086"/>
            <a:chExt cx="999005" cy="570300"/>
          </a:xfrm>
        </p:grpSpPr>
        <p:sp>
          <p:nvSpPr>
            <p:cNvPr id="127" name="AutoShape 151"/>
            <p:cNvSpPr>
              <a:spLocks noChangeArrowheads="1"/>
            </p:cNvSpPr>
            <p:nvPr/>
          </p:nvSpPr>
          <p:spPr bwMode="auto">
            <a:xfrm>
              <a:off x="5288858" y="2329086"/>
              <a:ext cx="972000"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28" name="AutoShape 152"/>
            <p:cNvSpPr>
              <a:spLocks noChangeArrowheads="1"/>
            </p:cNvSpPr>
            <p:nvPr/>
          </p:nvSpPr>
          <p:spPr bwMode="auto">
            <a:xfrm>
              <a:off x="5264961" y="2359386"/>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29" name="Text Box 153"/>
            <p:cNvSpPr txBox="1">
              <a:spLocks noChangeArrowheads="1"/>
            </p:cNvSpPr>
            <p:nvPr/>
          </p:nvSpPr>
          <p:spPr bwMode="auto">
            <a:xfrm>
              <a:off x="5261853" y="2367500"/>
              <a:ext cx="846512"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API</a:t>
              </a:r>
              <a:endParaRPr lang="en-GB" altLang="de-DE" sz="1600" dirty="0">
                <a:latin typeface="Frutiger 57Cn" pitchFamily="34" charset="0"/>
                <a:ea typeface="ヒラギノ角ゴ Pro W3" pitchFamily="1" charset="-128"/>
              </a:endParaRPr>
            </a:p>
          </p:txBody>
        </p:sp>
      </p:grpSp>
      <p:grpSp>
        <p:nvGrpSpPr>
          <p:cNvPr id="130" name="Gruppieren 129"/>
          <p:cNvGrpSpPr/>
          <p:nvPr/>
        </p:nvGrpSpPr>
        <p:grpSpPr>
          <a:xfrm>
            <a:off x="9443685" y="2269671"/>
            <a:ext cx="1719809" cy="619597"/>
            <a:chOff x="7500313" y="2321356"/>
            <a:chExt cx="999005" cy="570300"/>
          </a:xfrm>
        </p:grpSpPr>
        <p:sp>
          <p:nvSpPr>
            <p:cNvPr id="131" name="AutoShape 151"/>
            <p:cNvSpPr>
              <a:spLocks noChangeArrowheads="1"/>
            </p:cNvSpPr>
            <p:nvPr/>
          </p:nvSpPr>
          <p:spPr bwMode="auto">
            <a:xfrm>
              <a:off x="7527318" y="2321356"/>
              <a:ext cx="972000"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32" name="AutoShape 152"/>
            <p:cNvSpPr>
              <a:spLocks noChangeArrowheads="1"/>
            </p:cNvSpPr>
            <p:nvPr/>
          </p:nvSpPr>
          <p:spPr bwMode="auto">
            <a:xfrm>
              <a:off x="7503421" y="2351656"/>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33" name="Text Box 153"/>
            <p:cNvSpPr txBox="1">
              <a:spLocks noChangeArrowheads="1"/>
            </p:cNvSpPr>
            <p:nvPr/>
          </p:nvSpPr>
          <p:spPr bwMode="auto">
            <a:xfrm>
              <a:off x="7500313" y="2359770"/>
              <a:ext cx="846512"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sz="1600" dirty="0"/>
                <a:t>…</a:t>
              </a:r>
              <a:endParaRPr lang="en-GB" altLang="de-DE" sz="1600" dirty="0">
                <a:latin typeface="Frutiger 57Cn" pitchFamily="34" charset="0"/>
                <a:ea typeface="ヒラギノ角ゴ Pro W3" pitchFamily="1" charset="-128"/>
              </a:endParaRPr>
            </a:p>
          </p:txBody>
        </p:sp>
      </p:grpSp>
      <p:sp>
        <p:nvSpPr>
          <p:cNvPr id="135" name="Text Box 590"/>
          <p:cNvSpPr txBox="1">
            <a:spLocks noChangeArrowheads="1"/>
          </p:cNvSpPr>
          <p:nvPr/>
        </p:nvSpPr>
        <p:spPr bwMode="auto">
          <a:xfrm>
            <a:off x="8167747" y="3210582"/>
            <a:ext cx="788999"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WS(S)</a:t>
            </a:r>
            <a:endParaRPr lang="en-GB" altLang="de-DE" sz="1600" dirty="0">
              <a:latin typeface="Frutiger 57Cn" pitchFamily="34" charset="0"/>
              <a:ea typeface="ヒラギノ角ゴ Pro W3" pitchFamily="1" charset="-128"/>
            </a:endParaRPr>
          </a:p>
        </p:txBody>
      </p:sp>
      <p:sp>
        <p:nvSpPr>
          <p:cNvPr id="4" name="Titel 3"/>
          <p:cNvSpPr>
            <a:spLocks noGrp="1"/>
          </p:cNvSpPr>
          <p:nvPr>
            <p:ph type="title"/>
          </p:nvPr>
        </p:nvSpPr>
        <p:spPr>
          <a:xfrm>
            <a:off x="-1" y="112233"/>
            <a:ext cx="10137600" cy="967921"/>
          </a:xfrm>
        </p:spPr>
        <p:txBody>
          <a:bodyPr/>
          <a:lstStyle/>
          <a:p>
            <a:r>
              <a:rPr lang="de-DE" sz="2000" b="0" dirty="0"/>
              <a:t>TwinCAT HMI | Architecture</a:t>
            </a:r>
            <a:br>
              <a:rPr lang="de-DE" dirty="0"/>
            </a:br>
            <a:r>
              <a:rPr lang="de-DE" dirty="0" err="1"/>
              <a:t>Architecture</a:t>
            </a:r>
            <a:r>
              <a:rPr lang="de-DE" dirty="0"/>
              <a:t> </a:t>
            </a:r>
            <a:r>
              <a:rPr lang="de-DE" dirty="0" err="1"/>
              <a:t>during</a:t>
            </a:r>
            <a:r>
              <a:rPr lang="de-DE" dirty="0"/>
              <a:t> </a:t>
            </a:r>
            <a:r>
              <a:rPr lang="de-DE" dirty="0" err="1"/>
              <a:t>runtime</a:t>
            </a:r>
            <a:endParaRPr lang="de-DE" dirty="0"/>
          </a:p>
        </p:txBody>
      </p:sp>
      <p:grpSp>
        <p:nvGrpSpPr>
          <p:cNvPr id="5" name="Gruppieren 4"/>
          <p:cNvGrpSpPr/>
          <p:nvPr/>
        </p:nvGrpSpPr>
        <p:grpSpPr>
          <a:xfrm>
            <a:off x="431432" y="5838008"/>
            <a:ext cx="8916960" cy="407514"/>
            <a:chOff x="251999" y="5948998"/>
            <a:chExt cx="8671251" cy="379668"/>
          </a:xfrm>
        </p:grpSpPr>
        <p:sp>
          <p:nvSpPr>
            <p:cNvPr id="6" name="AutoShape 32"/>
            <p:cNvSpPr>
              <a:spLocks noChangeArrowheads="1"/>
            </p:cNvSpPr>
            <p:nvPr/>
          </p:nvSpPr>
          <p:spPr bwMode="auto">
            <a:xfrm>
              <a:off x="301250" y="5948998"/>
              <a:ext cx="8622000" cy="324000"/>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ea typeface="ヒラギノ角ゴ Pro W3" pitchFamily="1" charset="-128"/>
              </a:endParaRPr>
            </a:p>
          </p:txBody>
        </p:sp>
        <p:sp>
          <p:nvSpPr>
            <p:cNvPr id="7" name="AutoShape 33"/>
            <p:cNvSpPr>
              <a:spLocks noChangeArrowheads="1"/>
            </p:cNvSpPr>
            <p:nvPr/>
          </p:nvSpPr>
          <p:spPr bwMode="auto">
            <a:xfrm>
              <a:off x="252000" y="5984019"/>
              <a:ext cx="8622000" cy="324000"/>
            </a:xfrm>
            <a:prstGeom prst="roundRect">
              <a:avLst>
                <a:gd name="adj" fmla="val 3750"/>
              </a:avLst>
            </a:prstGeom>
            <a:solidFill>
              <a:srgbClr val="9AB72D"/>
            </a:soli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r>
                <a:rPr sz="1600" dirty="0"/>
                <a:t>    </a:t>
              </a:r>
            </a:p>
          </p:txBody>
        </p:sp>
        <p:sp>
          <p:nvSpPr>
            <p:cNvPr id="8" name="Text Box 590"/>
            <p:cNvSpPr txBox="1">
              <a:spLocks noChangeArrowheads="1"/>
            </p:cNvSpPr>
            <p:nvPr/>
          </p:nvSpPr>
          <p:spPr bwMode="auto">
            <a:xfrm>
              <a:off x="251999" y="6013246"/>
              <a:ext cx="2696650"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TwinCAT </a:t>
              </a:r>
              <a:r>
                <a:rPr lang="de-DE" altLang="de-DE" sz="1600" dirty="0" err="1"/>
                <a:t>Runtimes</a:t>
              </a:r>
              <a:endParaRPr lang="en-GB" altLang="de-DE" sz="1600" dirty="0">
                <a:latin typeface="Frutiger 57Cn" pitchFamily="34" charset="0"/>
                <a:ea typeface="ヒラギノ角ゴ Pro W3" pitchFamily="1" charset="-128"/>
              </a:endParaRPr>
            </a:p>
          </p:txBody>
        </p:sp>
      </p:grpSp>
      <p:sp>
        <p:nvSpPr>
          <p:cNvPr id="37" name="Text Box 590"/>
          <p:cNvSpPr txBox="1">
            <a:spLocks noChangeArrowheads="1"/>
          </p:cNvSpPr>
          <p:nvPr/>
        </p:nvSpPr>
        <p:spPr bwMode="auto">
          <a:xfrm>
            <a:off x="2688707" y="3212976"/>
            <a:ext cx="1984323"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HTTP(S)</a:t>
            </a:r>
            <a:endParaRPr lang="en-GB" altLang="de-DE" sz="1600" dirty="0">
              <a:latin typeface="Frutiger 57Cn" pitchFamily="34" charset="0"/>
              <a:ea typeface="ヒラギノ角ゴ Pro W3" pitchFamily="1" charset="-128"/>
            </a:endParaRPr>
          </a:p>
        </p:txBody>
      </p:sp>
      <p:sp>
        <p:nvSpPr>
          <p:cNvPr id="39" name="Text Box 590"/>
          <p:cNvSpPr txBox="1">
            <a:spLocks noChangeArrowheads="1"/>
          </p:cNvSpPr>
          <p:nvPr/>
        </p:nvSpPr>
        <p:spPr bwMode="auto">
          <a:xfrm>
            <a:off x="4755105" y="5349343"/>
            <a:ext cx="724502"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ADS</a:t>
            </a:r>
            <a:endParaRPr lang="en-GB" altLang="de-DE" sz="1600" dirty="0">
              <a:latin typeface="Frutiger 57Cn" pitchFamily="34" charset="0"/>
              <a:ea typeface="ヒラギノ角ゴ Pro W3" pitchFamily="1" charset="-128"/>
            </a:endParaRPr>
          </a:p>
        </p:txBody>
      </p:sp>
      <p:sp>
        <p:nvSpPr>
          <p:cNvPr id="40" name="Rechteck 39"/>
          <p:cNvSpPr/>
          <p:nvPr/>
        </p:nvSpPr>
        <p:spPr>
          <a:xfrm>
            <a:off x="4841528" y="5354067"/>
            <a:ext cx="1010459" cy="280239"/>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1600" dirty="0">
              <a:solidFill>
                <a:schemeClr val="bg1"/>
              </a:solidFill>
              <a:latin typeface="Arial" pitchFamily="34" charset="0"/>
              <a:cs typeface="Arial" pitchFamily="34" charset="0"/>
            </a:endParaRPr>
          </a:p>
        </p:txBody>
      </p:sp>
      <p:sp>
        <p:nvSpPr>
          <p:cNvPr id="41" name="AutoShape 32"/>
          <p:cNvSpPr>
            <a:spLocks noChangeArrowheads="1"/>
          </p:cNvSpPr>
          <p:nvPr/>
        </p:nvSpPr>
        <p:spPr bwMode="auto">
          <a:xfrm>
            <a:off x="468982" y="3581147"/>
            <a:ext cx="11256050" cy="1738816"/>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ea typeface="ヒラギノ角ゴ Pro W3" pitchFamily="1" charset="-128"/>
            </a:endParaRPr>
          </a:p>
        </p:txBody>
      </p:sp>
      <p:sp>
        <p:nvSpPr>
          <p:cNvPr id="42" name="AutoShape 33"/>
          <p:cNvSpPr>
            <a:spLocks noChangeArrowheads="1"/>
          </p:cNvSpPr>
          <p:nvPr/>
        </p:nvSpPr>
        <p:spPr bwMode="auto">
          <a:xfrm>
            <a:off x="431432" y="3616990"/>
            <a:ext cx="11256050" cy="1738816"/>
          </a:xfrm>
          <a:prstGeom prst="roundRect">
            <a:avLst>
              <a:gd name="adj" fmla="val 3750"/>
            </a:avLst>
          </a:prstGeom>
          <a:solidFill>
            <a:srgbClr val="00B0D4"/>
          </a:soli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r>
              <a:rPr sz="1600" dirty="0"/>
              <a:t>    </a:t>
            </a:r>
          </a:p>
        </p:txBody>
      </p:sp>
      <p:sp>
        <p:nvSpPr>
          <p:cNvPr id="43" name="Text Box 590"/>
          <p:cNvSpPr txBox="1">
            <a:spLocks noChangeArrowheads="1"/>
          </p:cNvSpPr>
          <p:nvPr/>
        </p:nvSpPr>
        <p:spPr bwMode="auto">
          <a:xfrm>
            <a:off x="458655" y="3717032"/>
            <a:ext cx="250825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b="1" dirty="0"/>
              <a:t>TwinCAT HMI Server</a:t>
            </a:r>
            <a:endParaRPr lang="en-GB" altLang="de-DE" sz="1600" b="1" dirty="0">
              <a:latin typeface="Frutiger 57Cn" pitchFamily="34" charset="0"/>
              <a:ea typeface="ヒラギノ角ゴ Pro W3" pitchFamily="1" charset="-128"/>
            </a:endParaRPr>
          </a:p>
        </p:txBody>
      </p:sp>
      <p:sp>
        <p:nvSpPr>
          <p:cNvPr id="65" name="Text Box 590"/>
          <p:cNvSpPr txBox="1">
            <a:spLocks noChangeArrowheads="1"/>
          </p:cNvSpPr>
          <p:nvPr/>
        </p:nvSpPr>
        <p:spPr bwMode="auto">
          <a:xfrm>
            <a:off x="6145722" y="5445224"/>
            <a:ext cx="724502"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ADS</a:t>
            </a:r>
            <a:endParaRPr lang="en-GB" altLang="de-DE" sz="1600" dirty="0">
              <a:latin typeface="Frutiger 57Cn" pitchFamily="34" charset="0"/>
              <a:ea typeface="ヒラギノ角ゴ Pro W3" pitchFamily="1" charset="-128"/>
            </a:endParaRPr>
          </a:p>
        </p:txBody>
      </p:sp>
      <p:cxnSp>
        <p:nvCxnSpPr>
          <p:cNvPr id="66" name="Gerade Verbindung mit Pfeil 65"/>
          <p:cNvCxnSpPr/>
          <p:nvPr/>
        </p:nvCxnSpPr>
        <p:spPr>
          <a:xfrm>
            <a:off x="2723016" y="3056021"/>
            <a:ext cx="0" cy="110351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p:cNvCxnSpPr/>
          <p:nvPr/>
        </p:nvCxnSpPr>
        <p:spPr>
          <a:xfrm>
            <a:off x="6096700" y="5276731"/>
            <a:ext cx="0" cy="54655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7" name="Gruppieren 66"/>
          <p:cNvGrpSpPr/>
          <p:nvPr/>
        </p:nvGrpSpPr>
        <p:grpSpPr>
          <a:xfrm>
            <a:off x="5252498" y="4055587"/>
            <a:ext cx="6277009" cy="1175810"/>
            <a:chOff x="3995936" y="4437795"/>
            <a:chExt cx="4775492" cy="1105697"/>
          </a:xfrm>
        </p:grpSpPr>
        <p:sp>
          <p:nvSpPr>
            <p:cNvPr id="68" name="AutoShape 151"/>
            <p:cNvSpPr>
              <a:spLocks noChangeArrowheads="1"/>
            </p:cNvSpPr>
            <p:nvPr/>
          </p:nvSpPr>
          <p:spPr bwMode="auto">
            <a:xfrm>
              <a:off x="4019833" y="4437795"/>
              <a:ext cx="4751595" cy="1080000"/>
            </a:xfrm>
            <a:prstGeom prst="roundRect">
              <a:avLst>
                <a:gd name="adj" fmla="val 10352"/>
              </a:avLst>
            </a:prstGeom>
            <a:gradFill rotWithShape="0">
              <a:gsLst>
                <a:gs pos="0">
                  <a:srgbClr val="96D0E5">
                    <a:lumMod val="50000"/>
                  </a:srgbClr>
                </a:gs>
                <a:gs pos="50000">
                  <a:srgbClr val="96D0E5">
                    <a:lumMod val="70000"/>
                    <a:lumOff val="30000"/>
                  </a:srgbClr>
                </a:gs>
                <a:gs pos="100000">
                  <a:srgbClr val="96D0E5">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69" name="AutoShape 152"/>
            <p:cNvSpPr>
              <a:spLocks noChangeArrowheads="1"/>
            </p:cNvSpPr>
            <p:nvPr/>
          </p:nvSpPr>
          <p:spPr bwMode="auto">
            <a:xfrm>
              <a:off x="3995936" y="4463492"/>
              <a:ext cx="4751596" cy="1080000"/>
            </a:xfrm>
            <a:prstGeom prst="roundRect">
              <a:avLst>
                <a:gd name="adj" fmla="val 10352"/>
              </a:avLst>
            </a:prstGeom>
            <a:solidFill>
              <a:srgbClr val="96D0E5"/>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70" name="Text Box 34"/>
            <p:cNvSpPr txBox="1">
              <a:spLocks noChangeArrowheads="1"/>
            </p:cNvSpPr>
            <p:nvPr/>
          </p:nvSpPr>
          <p:spPr bwMode="auto">
            <a:xfrm>
              <a:off x="4067815" y="4535542"/>
              <a:ext cx="2444322"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b="1" dirty="0"/>
                <a:t>TwinCAT HMI Server Extension</a:t>
              </a:r>
              <a:endParaRPr sz="1600" dirty="0"/>
            </a:p>
          </p:txBody>
        </p:sp>
        <p:grpSp>
          <p:nvGrpSpPr>
            <p:cNvPr id="73" name="Gruppieren 72"/>
            <p:cNvGrpSpPr/>
            <p:nvPr/>
          </p:nvGrpSpPr>
          <p:grpSpPr>
            <a:xfrm>
              <a:off x="4164172" y="4862429"/>
              <a:ext cx="996504" cy="565603"/>
              <a:chOff x="4164172" y="4862429"/>
              <a:chExt cx="996504" cy="565603"/>
            </a:xfrm>
          </p:grpSpPr>
          <p:sp>
            <p:nvSpPr>
              <p:cNvPr id="86" name="AutoShape 151"/>
              <p:cNvSpPr>
                <a:spLocks noChangeArrowheads="1"/>
              </p:cNvSpPr>
              <p:nvPr/>
            </p:nvSpPr>
            <p:spPr bwMode="auto">
              <a:xfrm>
                <a:off x="4188676" y="4862429"/>
                <a:ext cx="972000"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87" name="AutoShape 152"/>
              <p:cNvSpPr>
                <a:spLocks noChangeArrowheads="1"/>
              </p:cNvSpPr>
              <p:nvPr/>
            </p:nvSpPr>
            <p:spPr bwMode="auto">
              <a:xfrm>
                <a:off x="4164779" y="4888032"/>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88" name="Text Box 153"/>
              <p:cNvSpPr txBox="1">
                <a:spLocks noChangeArrowheads="1"/>
              </p:cNvSpPr>
              <p:nvPr/>
            </p:nvSpPr>
            <p:spPr bwMode="auto">
              <a:xfrm>
                <a:off x="4164172" y="4896146"/>
                <a:ext cx="957768"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en-GB" altLang="de-DE" sz="1600" dirty="0">
                    <a:latin typeface="Frutiger 57Cn" pitchFamily="34" charset="0"/>
                    <a:ea typeface="ヒラギノ角ゴ Pro W3" pitchFamily="1" charset="-128"/>
                  </a:rPr>
                  <a:t>Protocols</a:t>
                </a:r>
              </a:p>
            </p:txBody>
          </p:sp>
        </p:grpSp>
        <p:grpSp>
          <p:nvGrpSpPr>
            <p:cNvPr id="76" name="Gruppieren 75"/>
            <p:cNvGrpSpPr/>
            <p:nvPr/>
          </p:nvGrpSpPr>
          <p:grpSpPr>
            <a:xfrm>
              <a:off x="7493963" y="4850002"/>
              <a:ext cx="999005" cy="570300"/>
              <a:chOff x="7500313" y="2321356"/>
              <a:chExt cx="999005" cy="570300"/>
            </a:xfrm>
          </p:grpSpPr>
          <p:sp>
            <p:nvSpPr>
              <p:cNvPr id="77" name="AutoShape 151"/>
              <p:cNvSpPr>
                <a:spLocks noChangeArrowheads="1"/>
              </p:cNvSpPr>
              <p:nvPr/>
            </p:nvSpPr>
            <p:spPr bwMode="auto">
              <a:xfrm>
                <a:off x="7527318" y="2321356"/>
                <a:ext cx="972000"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78" name="AutoShape 152"/>
              <p:cNvSpPr>
                <a:spLocks noChangeArrowheads="1"/>
              </p:cNvSpPr>
              <p:nvPr/>
            </p:nvSpPr>
            <p:spPr bwMode="auto">
              <a:xfrm>
                <a:off x="7503421" y="2351656"/>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79" name="Text Box 153"/>
              <p:cNvSpPr txBox="1">
                <a:spLocks noChangeArrowheads="1"/>
              </p:cNvSpPr>
              <p:nvPr/>
            </p:nvSpPr>
            <p:spPr bwMode="auto">
              <a:xfrm>
                <a:off x="7500313" y="2359770"/>
                <a:ext cx="846512"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sz="1600" dirty="0"/>
                  <a:t>…</a:t>
                </a:r>
                <a:endParaRPr lang="en-GB" altLang="de-DE" sz="1600" dirty="0">
                  <a:latin typeface="Frutiger 57Cn" pitchFamily="34" charset="0"/>
                  <a:ea typeface="ヒラギノ角ゴ Pro W3" pitchFamily="1" charset="-128"/>
                </a:endParaRPr>
              </a:p>
            </p:txBody>
          </p:sp>
        </p:grpSp>
      </p:grpSp>
      <p:sp>
        <p:nvSpPr>
          <p:cNvPr id="89" name="AutoShape 151"/>
          <p:cNvSpPr>
            <a:spLocks noChangeArrowheads="1"/>
          </p:cNvSpPr>
          <p:nvPr/>
        </p:nvSpPr>
        <p:spPr bwMode="auto">
          <a:xfrm>
            <a:off x="577359" y="4057424"/>
            <a:ext cx="4557275" cy="1144979"/>
          </a:xfrm>
          <a:prstGeom prst="roundRect">
            <a:avLst>
              <a:gd name="adj" fmla="val 10352"/>
            </a:avLst>
          </a:prstGeom>
          <a:gradFill rotWithShape="0">
            <a:gsLst>
              <a:gs pos="0">
                <a:srgbClr val="EAECEE">
                  <a:lumMod val="50000"/>
                </a:srgbClr>
              </a:gs>
              <a:gs pos="50000">
                <a:srgbClr val="EAECEE">
                  <a:lumMod val="70000"/>
                  <a:lumOff val="30000"/>
                </a:srgbClr>
              </a:gs>
              <a:gs pos="100000">
                <a:srgbClr val="EAECEE">
                  <a:lumMod val="50000"/>
                </a:srgbClr>
              </a:gs>
            </a:gsLst>
            <a:lin ang="0" scaled="1"/>
          </a:gradFill>
          <a:ln>
            <a:noFill/>
          </a:ln>
        </p:spPr>
        <p:txBody>
          <a:bodyPr wrap="none" anchor="ctr"/>
          <a:lstStyle/>
          <a:p>
            <a:pPr algn="ctr">
              <a:spcBef>
                <a:spcPct val="0"/>
              </a:spcBef>
            </a:pPr>
            <a:endParaRPr lang="de-DE" altLang="de-DE" sz="1400">
              <a:ea typeface="ヒラギノ角ゴ Pro W3" pitchFamily="1" charset="-128"/>
            </a:endParaRPr>
          </a:p>
        </p:txBody>
      </p:sp>
      <p:sp>
        <p:nvSpPr>
          <p:cNvPr id="90" name="AutoShape 152"/>
          <p:cNvSpPr>
            <a:spLocks noChangeArrowheads="1"/>
          </p:cNvSpPr>
          <p:nvPr/>
        </p:nvSpPr>
        <p:spPr bwMode="auto">
          <a:xfrm>
            <a:off x="577359" y="4081264"/>
            <a:ext cx="4537056" cy="1148484"/>
          </a:xfrm>
          <a:prstGeom prst="roundRect">
            <a:avLst>
              <a:gd name="adj" fmla="val 10352"/>
            </a:avLst>
          </a:prstGeom>
          <a:solidFill>
            <a:srgbClr val="EAECEE"/>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400">
              <a:latin typeface="Frutiger 57Cn" pitchFamily="34" charset="0"/>
              <a:ea typeface="ヒラギノ角ゴ Pro W3" pitchFamily="1" charset="-128"/>
            </a:endParaRPr>
          </a:p>
        </p:txBody>
      </p:sp>
      <p:sp>
        <p:nvSpPr>
          <p:cNvPr id="91" name="Text Box 34"/>
          <p:cNvSpPr txBox="1">
            <a:spLocks noChangeArrowheads="1"/>
          </p:cNvSpPr>
          <p:nvPr/>
        </p:nvSpPr>
        <p:spPr bwMode="auto">
          <a:xfrm>
            <a:off x="627161" y="4190541"/>
            <a:ext cx="177236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b="1" dirty="0"/>
              <a:t>WWW Root</a:t>
            </a:r>
            <a:endParaRPr sz="1600" dirty="0"/>
          </a:p>
        </p:txBody>
      </p:sp>
      <p:grpSp>
        <p:nvGrpSpPr>
          <p:cNvPr id="92" name="Gruppieren 91"/>
          <p:cNvGrpSpPr/>
          <p:nvPr/>
        </p:nvGrpSpPr>
        <p:grpSpPr>
          <a:xfrm>
            <a:off x="715964" y="4508877"/>
            <a:ext cx="2015595" cy="601468"/>
            <a:chOff x="529270" y="4856837"/>
            <a:chExt cx="1573403" cy="565603"/>
          </a:xfrm>
        </p:grpSpPr>
        <p:sp>
          <p:nvSpPr>
            <p:cNvPr id="93" name="AutoShape 151"/>
            <p:cNvSpPr>
              <a:spLocks noChangeArrowheads="1"/>
            </p:cNvSpPr>
            <p:nvPr/>
          </p:nvSpPr>
          <p:spPr bwMode="auto">
            <a:xfrm>
              <a:off x="555621" y="4856837"/>
              <a:ext cx="1547052" cy="540000"/>
            </a:xfrm>
            <a:prstGeom prst="roundRect">
              <a:avLst>
                <a:gd name="adj" fmla="val 10352"/>
              </a:avLst>
            </a:prstGeom>
            <a:gradFill rotWithShape="0">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94" name="AutoShape 152"/>
            <p:cNvSpPr>
              <a:spLocks noChangeArrowheads="1"/>
            </p:cNvSpPr>
            <p:nvPr/>
          </p:nvSpPr>
          <p:spPr bwMode="auto">
            <a:xfrm>
              <a:off x="529270" y="4882440"/>
              <a:ext cx="1547052"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95" name="Text Box 153"/>
            <p:cNvSpPr txBox="1">
              <a:spLocks noChangeArrowheads="1"/>
            </p:cNvSpPr>
            <p:nvPr/>
          </p:nvSpPr>
          <p:spPr bwMode="auto">
            <a:xfrm>
              <a:off x="531772" y="4890554"/>
              <a:ext cx="1416741"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Content</a:t>
              </a:r>
              <a:endParaRPr lang="en-GB" altLang="de-DE" sz="1600" dirty="0">
                <a:latin typeface="Frutiger 57Cn" pitchFamily="34" charset="0"/>
                <a:ea typeface="ヒラギノ角ゴ Pro W3" pitchFamily="1" charset="-128"/>
              </a:endParaRPr>
            </a:p>
          </p:txBody>
        </p:sp>
      </p:grpSp>
      <p:grpSp>
        <p:nvGrpSpPr>
          <p:cNvPr id="96" name="Gruppieren 95"/>
          <p:cNvGrpSpPr/>
          <p:nvPr/>
        </p:nvGrpSpPr>
        <p:grpSpPr>
          <a:xfrm>
            <a:off x="2815667" y="4508945"/>
            <a:ext cx="2197141" cy="601399"/>
            <a:chOff x="2204645" y="4856902"/>
            <a:chExt cx="1571698" cy="565538"/>
          </a:xfrm>
        </p:grpSpPr>
        <p:sp>
          <p:nvSpPr>
            <p:cNvPr id="97" name="AutoShape 151"/>
            <p:cNvSpPr>
              <a:spLocks noChangeArrowheads="1"/>
            </p:cNvSpPr>
            <p:nvPr/>
          </p:nvSpPr>
          <p:spPr bwMode="auto">
            <a:xfrm>
              <a:off x="2232659" y="4856902"/>
              <a:ext cx="1543684" cy="540000"/>
            </a:xfrm>
            <a:prstGeom prst="roundRect">
              <a:avLst>
                <a:gd name="adj" fmla="val 10352"/>
              </a:avLst>
            </a:prstGeom>
            <a:gradFill rotWithShape="0">
              <a:gsLst>
                <a:gs pos="0">
                  <a:srgbClr val="96D0E5">
                    <a:lumMod val="50000"/>
                  </a:srgbClr>
                </a:gs>
                <a:gs pos="50000">
                  <a:srgbClr val="96D0E5">
                    <a:lumMod val="70000"/>
                    <a:lumOff val="30000"/>
                  </a:srgbClr>
                </a:gs>
                <a:gs pos="100000">
                  <a:srgbClr val="96D0E5">
                    <a:lumMod val="50000"/>
                  </a:srgbClr>
                </a:gs>
              </a:gsLst>
              <a:lin ang="0" scaled="1"/>
            </a:gra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98" name="AutoShape 152"/>
            <p:cNvSpPr>
              <a:spLocks noChangeArrowheads="1"/>
            </p:cNvSpPr>
            <p:nvPr/>
          </p:nvSpPr>
          <p:spPr bwMode="auto">
            <a:xfrm>
              <a:off x="2204645" y="4882440"/>
              <a:ext cx="1543684" cy="540000"/>
            </a:xfrm>
            <a:prstGeom prst="roundRect">
              <a:avLst>
                <a:gd name="adj" fmla="val 10352"/>
              </a:avLst>
            </a:prstGeom>
            <a:solidFill>
              <a:srgbClr val="96D0E5"/>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99" name="Text Box 153"/>
            <p:cNvSpPr txBox="1">
              <a:spLocks noChangeArrowheads="1"/>
            </p:cNvSpPr>
            <p:nvPr/>
          </p:nvSpPr>
          <p:spPr bwMode="auto">
            <a:xfrm>
              <a:off x="2266830" y="4890554"/>
              <a:ext cx="1410940"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sz="1600" dirty="0"/>
                <a:t>Framework</a:t>
              </a:r>
              <a:endParaRPr lang="en-GB" altLang="de-DE" sz="1600" dirty="0">
                <a:latin typeface="Frutiger 57Cn" pitchFamily="34" charset="0"/>
                <a:ea typeface="ヒラギノ角ゴ Pro W3" pitchFamily="1" charset="-128"/>
              </a:endParaRPr>
            </a:p>
          </p:txBody>
        </p:sp>
      </p:grpSp>
      <p:cxnSp>
        <p:nvCxnSpPr>
          <p:cNvPr id="134" name="Gerade Verbindung mit Pfeil 133"/>
          <p:cNvCxnSpPr/>
          <p:nvPr/>
        </p:nvCxnSpPr>
        <p:spPr>
          <a:xfrm>
            <a:off x="8130301" y="3095845"/>
            <a:ext cx="2" cy="57622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6" name="Gruppieren 135"/>
          <p:cNvGrpSpPr/>
          <p:nvPr/>
        </p:nvGrpSpPr>
        <p:grpSpPr>
          <a:xfrm>
            <a:off x="9443685" y="5838012"/>
            <a:ext cx="2361706" cy="410631"/>
            <a:chOff x="7521384" y="5949280"/>
            <a:chExt cx="1448541" cy="418632"/>
          </a:xfrm>
        </p:grpSpPr>
        <p:sp>
          <p:nvSpPr>
            <p:cNvPr id="137" name="AutoShape 32"/>
            <p:cNvSpPr>
              <a:spLocks noChangeArrowheads="1"/>
            </p:cNvSpPr>
            <p:nvPr/>
          </p:nvSpPr>
          <p:spPr bwMode="auto">
            <a:xfrm>
              <a:off x="7544174" y="5949280"/>
              <a:ext cx="1352615" cy="324000"/>
            </a:xfrm>
            <a:prstGeom prst="roundRect">
              <a:avLst>
                <a:gd name="adj" fmla="val 3824"/>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000">
                <a:latin typeface="Frutiger 57Cn" pitchFamily="34" charset="0"/>
                <a:ea typeface="ヒラギノ角ゴ Pro W3" pitchFamily="1" charset="-128"/>
              </a:endParaRPr>
            </a:p>
          </p:txBody>
        </p:sp>
        <p:sp>
          <p:nvSpPr>
            <p:cNvPr id="138" name="AutoShape 33"/>
            <p:cNvSpPr>
              <a:spLocks noChangeArrowheads="1"/>
            </p:cNvSpPr>
            <p:nvPr/>
          </p:nvSpPr>
          <p:spPr bwMode="auto">
            <a:xfrm>
              <a:off x="7521384" y="5986595"/>
              <a:ext cx="1352615" cy="324000"/>
            </a:xfrm>
            <a:prstGeom prst="roundRect">
              <a:avLst>
                <a:gd name="adj" fmla="val 3750"/>
              </a:avLst>
            </a:prstGeom>
            <a:solidFill>
              <a:srgbClr val="BFC7CB"/>
            </a:solidFill>
            <a:ln>
              <a:noFill/>
            </a:ln>
            <a:effectLst/>
          </p:spPr>
          <p:txBody>
            <a:bodyPr anchor="ctr"/>
            <a:lstStyle/>
            <a:p>
              <a:pPr algn="ctr">
                <a:spcBef>
                  <a:spcPct val="0"/>
                </a:spcBef>
              </a:pPr>
              <a:r>
                <a:rPr sz="1000" dirty="0">
                  <a:latin typeface="Frutiger 57Cn" pitchFamily="34" charset="0"/>
                  <a:ea typeface="ヒラギノ角ゴ Pro W3" pitchFamily="1" charset="-128"/>
                </a:rPr>
                <a:t>    </a:t>
              </a:r>
            </a:p>
          </p:txBody>
        </p:sp>
        <p:sp>
          <p:nvSpPr>
            <p:cNvPr id="139" name="Text Box 590"/>
            <p:cNvSpPr txBox="1">
              <a:spLocks noChangeArrowheads="1"/>
            </p:cNvSpPr>
            <p:nvPr/>
          </p:nvSpPr>
          <p:spPr bwMode="auto">
            <a:xfrm>
              <a:off x="7529439" y="6022761"/>
              <a:ext cx="1440486" cy="345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3</a:t>
              </a:r>
              <a:r>
                <a:rPr lang="de-DE" altLang="de-DE" sz="1600" baseline="30000" dirty="0"/>
                <a:t>rd</a:t>
              </a:r>
              <a:r>
                <a:rPr lang="de-DE" altLang="de-DE" sz="1600" dirty="0"/>
                <a:t> Party Runtimes</a:t>
              </a:r>
              <a:endParaRPr lang="en-GB" altLang="de-DE" sz="1600" dirty="0">
                <a:latin typeface="Frutiger 57Cn" pitchFamily="34" charset="0"/>
                <a:ea typeface="ヒラギノ角ゴ Pro W3" pitchFamily="1" charset="-128"/>
              </a:endParaRPr>
            </a:p>
          </p:txBody>
        </p:sp>
      </p:grpSp>
      <p:grpSp>
        <p:nvGrpSpPr>
          <p:cNvPr id="140" name="Gruppieren 139"/>
          <p:cNvGrpSpPr/>
          <p:nvPr/>
        </p:nvGrpSpPr>
        <p:grpSpPr>
          <a:xfrm>
            <a:off x="7457372" y="4464714"/>
            <a:ext cx="1719809" cy="619597"/>
            <a:chOff x="5261853" y="2329086"/>
            <a:chExt cx="999005" cy="570300"/>
          </a:xfrm>
        </p:grpSpPr>
        <p:sp>
          <p:nvSpPr>
            <p:cNvPr id="141" name="AutoShape 151"/>
            <p:cNvSpPr>
              <a:spLocks noChangeArrowheads="1"/>
            </p:cNvSpPr>
            <p:nvPr/>
          </p:nvSpPr>
          <p:spPr bwMode="auto">
            <a:xfrm>
              <a:off x="5288858" y="2329086"/>
              <a:ext cx="972000"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42" name="AutoShape 152"/>
            <p:cNvSpPr>
              <a:spLocks noChangeArrowheads="1"/>
            </p:cNvSpPr>
            <p:nvPr/>
          </p:nvSpPr>
          <p:spPr bwMode="auto">
            <a:xfrm>
              <a:off x="5264961" y="2359386"/>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43" name="Text Box 153"/>
            <p:cNvSpPr txBox="1">
              <a:spLocks noChangeArrowheads="1"/>
            </p:cNvSpPr>
            <p:nvPr/>
          </p:nvSpPr>
          <p:spPr bwMode="auto">
            <a:xfrm>
              <a:off x="5261853" y="2367500"/>
              <a:ext cx="846512"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Events</a:t>
              </a:r>
              <a:endParaRPr lang="en-GB" altLang="de-DE" sz="1600" dirty="0">
                <a:latin typeface="Frutiger 57Cn" pitchFamily="34" charset="0"/>
                <a:ea typeface="ヒラギノ角ゴ Pro W3" pitchFamily="1" charset="-128"/>
              </a:endParaRPr>
            </a:p>
          </p:txBody>
        </p:sp>
      </p:grpSp>
    </p:spTree>
    <p:extLst>
      <p:ext uri="{BB962C8B-B14F-4D97-AF65-F5344CB8AC3E}">
        <p14:creationId xmlns:p14="http://schemas.microsoft.com/office/powerpoint/2010/main" val="335255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err="1"/>
              <a:t>TwinCAT</a:t>
            </a:r>
            <a:r>
              <a:rPr lang="de-DE" sz="2000" b="0" dirty="0"/>
              <a:t> HMI </a:t>
            </a:r>
            <a:br>
              <a:rPr lang="de-DE" sz="2400" b="0" dirty="0"/>
            </a:br>
            <a:r>
              <a:rPr lang="de-DE"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p:txBody>
          <a:bodyPr/>
          <a:lstStyle/>
          <a:p>
            <a:r>
              <a:rPr lang="en-US" dirty="0"/>
              <a:t>Introduction</a:t>
            </a:r>
          </a:p>
          <a:p>
            <a:r>
              <a:rPr lang="en-US" dirty="0"/>
              <a:t>Engineering</a:t>
            </a:r>
          </a:p>
          <a:p>
            <a:r>
              <a:rPr lang="en-US" dirty="0"/>
              <a:t>Architecture</a:t>
            </a:r>
          </a:p>
          <a:p>
            <a:r>
              <a:rPr lang="en-US" b="1" dirty="0"/>
              <a:t>Scenarios</a:t>
            </a:r>
            <a:endParaRPr lang="en-US" dirty="0"/>
          </a:p>
          <a:p>
            <a:r>
              <a:rPr lang="en-US" dirty="0"/>
              <a:t>Products</a:t>
            </a:r>
          </a:p>
          <a:p>
            <a:r>
              <a:rPr lang="en-US" dirty="0"/>
              <a:t>Features</a:t>
            </a:r>
          </a:p>
          <a:p>
            <a:r>
              <a:rPr lang="en-US" dirty="0"/>
              <a:t>What’s New</a:t>
            </a:r>
          </a:p>
        </p:txBody>
      </p:sp>
      <p:pic>
        <p:nvPicPr>
          <p:cNvPr id="6" name="Bildplatzhalter 6">
            <a:extLst>
              <a:ext uri="{FF2B5EF4-FFF2-40B4-BE49-F238E27FC236}">
                <a16:creationId xmlns:a16="http://schemas.microsoft.com/office/drawing/2014/main" id="{E4F384CC-6C89-40AB-976E-4F2CEE501558}"/>
              </a:ext>
            </a:extLst>
          </p:cNvPr>
          <p:cNvPicPr>
            <a:picLocks noChangeAspect="1"/>
          </p:cNvPicPr>
          <p:nvPr/>
        </p:nvPicPr>
        <p:blipFill rotWithShape="1">
          <a:blip r:embed="rId2">
            <a:extLst>
              <a:ext uri="{28A0092B-C50C-407E-A947-70E740481C1C}">
                <a14:useLocalDpi xmlns:a14="http://schemas.microsoft.com/office/drawing/2010/main" val="0"/>
              </a:ext>
            </a:extLst>
          </a:blip>
          <a:srcRect l="20123" r="14355" b="13388"/>
          <a:stretch/>
        </p:blipFill>
        <p:spPr>
          <a:xfrm>
            <a:off x="6096000" y="1090800"/>
            <a:ext cx="6096000" cy="5767200"/>
          </a:xfrm>
          <a:prstGeom prst="rect">
            <a:avLst/>
          </a:prstGeom>
        </p:spPr>
      </p:pic>
    </p:spTree>
    <p:extLst>
      <p:ext uri="{BB962C8B-B14F-4D97-AF65-F5344CB8AC3E}">
        <p14:creationId xmlns:p14="http://schemas.microsoft.com/office/powerpoint/2010/main" val="1747215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1" y="143011"/>
            <a:ext cx="10137600" cy="937143"/>
          </a:xfrm>
        </p:spPr>
        <p:txBody>
          <a:bodyPr/>
          <a:lstStyle/>
          <a:p>
            <a:r>
              <a:rPr lang="de-DE" sz="2000" b="0" dirty="0"/>
              <a:t>TwinCAT HMI | Scenarios</a:t>
            </a:r>
            <a:br>
              <a:rPr lang="de-DE" dirty="0"/>
            </a:br>
            <a:r>
              <a:rPr lang="de-DE" dirty="0" err="1"/>
              <a:t>Local</a:t>
            </a:r>
            <a:r>
              <a:rPr lang="de-DE" dirty="0"/>
              <a:t> </a:t>
            </a:r>
            <a:r>
              <a:rPr lang="de-DE" dirty="0" err="1"/>
              <a:t>client</a:t>
            </a:r>
            <a:endParaRPr lang="de-DE" dirty="0"/>
          </a:p>
        </p:txBody>
      </p:sp>
      <p:cxnSp>
        <p:nvCxnSpPr>
          <p:cNvPr id="5" name="Gerader Verbinder 4"/>
          <p:cNvCxnSpPr/>
          <p:nvPr/>
        </p:nvCxnSpPr>
        <p:spPr>
          <a:xfrm>
            <a:off x="6095999" y="3131443"/>
            <a:ext cx="0" cy="15816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AutoShape 27"/>
          <p:cNvSpPr>
            <a:spLocks noChangeArrowheads="1"/>
          </p:cNvSpPr>
          <p:nvPr/>
        </p:nvSpPr>
        <p:spPr bwMode="auto">
          <a:xfrm>
            <a:off x="4828597" y="2831352"/>
            <a:ext cx="2572402" cy="4068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7" name="AutoShape 28"/>
          <p:cNvSpPr>
            <a:spLocks noChangeArrowheads="1"/>
          </p:cNvSpPr>
          <p:nvPr/>
        </p:nvSpPr>
        <p:spPr bwMode="auto">
          <a:xfrm>
            <a:off x="4790999" y="2869906"/>
            <a:ext cx="2572402" cy="406800"/>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Panel</a:t>
            </a:r>
          </a:p>
        </p:txBody>
      </p:sp>
      <p:sp>
        <p:nvSpPr>
          <p:cNvPr id="8" name="Textfeld 7"/>
          <p:cNvSpPr txBox="1"/>
          <p:nvPr/>
        </p:nvSpPr>
        <p:spPr>
          <a:xfrm>
            <a:off x="6092943" y="3815519"/>
            <a:ext cx="1191188" cy="369332"/>
          </a:xfrm>
          <a:prstGeom prst="rect">
            <a:avLst/>
          </a:prstGeom>
          <a:noFill/>
        </p:spPr>
        <p:txBody>
          <a:bodyPr wrap="square" rtlCol="0">
            <a:spAutoFit/>
          </a:bodyPr>
          <a:lstStyle/>
          <a:p>
            <a:r>
              <a:rPr lang="de-DE" dirty="0"/>
              <a:t>DVI/USB</a:t>
            </a:r>
          </a:p>
        </p:txBody>
      </p:sp>
      <p:pic>
        <p:nvPicPr>
          <p:cNvPr id="9" name="Grafik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5000" y="1270942"/>
            <a:ext cx="2121999" cy="1421837"/>
          </a:xfrm>
          <a:prstGeom prst="rect">
            <a:avLst/>
          </a:prstGeom>
        </p:spPr>
      </p:pic>
      <p:grpSp>
        <p:nvGrpSpPr>
          <p:cNvPr id="10" name="Gruppieren 9"/>
          <p:cNvGrpSpPr/>
          <p:nvPr/>
        </p:nvGrpSpPr>
        <p:grpSpPr>
          <a:xfrm>
            <a:off x="4791931" y="4686235"/>
            <a:ext cx="2606748" cy="1977601"/>
            <a:chOff x="3267932" y="4591152"/>
            <a:chExt cx="2606748" cy="1977601"/>
          </a:xfrm>
        </p:grpSpPr>
        <p:sp>
          <p:nvSpPr>
            <p:cNvPr id="11" name="AutoShape 27"/>
            <p:cNvSpPr>
              <a:spLocks noChangeArrowheads="1"/>
            </p:cNvSpPr>
            <p:nvPr/>
          </p:nvSpPr>
          <p:spPr bwMode="auto">
            <a:xfrm>
              <a:off x="3305483" y="4591152"/>
              <a:ext cx="2569197" cy="19440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12" name="AutoShape 28"/>
            <p:cNvSpPr>
              <a:spLocks noChangeArrowheads="1"/>
            </p:cNvSpPr>
            <p:nvPr/>
          </p:nvSpPr>
          <p:spPr bwMode="auto">
            <a:xfrm>
              <a:off x="3267932" y="4624753"/>
              <a:ext cx="2569197" cy="1944000"/>
            </a:xfrm>
            <a:prstGeom prst="roundRect">
              <a:avLst>
                <a:gd name="adj" fmla="val 3801"/>
              </a:avLst>
            </a:prstGeom>
            <a:solidFill>
              <a:srgbClr val="E4E7E9"/>
            </a:soli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13" name="AutoShape 32"/>
            <p:cNvSpPr>
              <a:spLocks noChangeArrowheads="1"/>
            </p:cNvSpPr>
            <p:nvPr/>
          </p:nvSpPr>
          <p:spPr bwMode="auto">
            <a:xfrm>
              <a:off x="3340743" y="5216198"/>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4" name="Textfeld 13"/>
            <p:cNvSpPr txBox="1"/>
            <p:nvPr/>
          </p:nvSpPr>
          <p:spPr>
            <a:xfrm>
              <a:off x="3355394" y="6153337"/>
              <a:ext cx="2433211" cy="369332"/>
            </a:xfrm>
            <a:prstGeom prst="rect">
              <a:avLst/>
            </a:prstGeom>
            <a:noFill/>
          </p:spPr>
          <p:txBody>
            <a:bodyPr wrap="square" rtlCol="0">
              <a:spAutoFit/>
            </a:bodyPr>
            <a:lstStyle/>
            <a:p>
              <a:r>
                <a:rPr lang="de-DE" dirty="0"/>
                <a:t>PC</a:t>
              </a:r>
            </a:p>
          </p:txBody>
        </p:sp>
        <p:sp>
          <p:nvSpPr>
            <p:cNvPr id="15" name="AutoShape 32"/>
            <p:cNvSpPr>
              <a:spLocks noChangeArrowheads="1"/>
            </p:cNvSpPr>
            <p:nvPr/>
          </p:nvSpPr>
          <p:spPr bwMode="auto">
            <a:xfrm>
              <a:off x="3343142" y="4729281"/>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6" name="AutoShape 33"/>
            <p:cNvSpPr>
              <a:spLocks noChangeArrowheads="1"/>
            </p:cNvSpPr>
            <p:nvPr/>
          </p:nvSpPr>
          <p:spPr bwMode="auto">
            <a:xfrm>
              <a:off x="3321171" y="4754202"/>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Client </a:t>
              </a:r>
            </a:p>
          </p:txBody>
        </p:sp>
        <p:sp>
          <p:nvSpPr>
            <p:cNvPr id="17" name="AutoShape 33"/>
            <p:cNvSpPr>
              <a:spLocks noChangeArrowheads="1"/>
            </p:cNvSpPr>
            <p:nvPr/>
          </p:nvSpPr>
          <p:spPr bwMode="auto">
            <a:xfrm>
              <a:off x="3318772" y="5238999"/>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Server </a:t>
              </a:r>
            </a:p>
          </p:txBody>
        </p:sp>
        <p:sp>
          <p:nvSpPr>
            <p:cNvPr id="18" name="AutoShape 32"/>
            <p:cNvSpPr>
              <a:spLocks noChangeArrowheads="1"/>
            </p:cNvSpPr>
            <p:nvPr/>
          </p:nvSpPr>
          <p:spPr bwMode="auto">
            <a:xfrm>
              <a:off x="3342667" y="5694577"/>
              <a:ext cx="2449819"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9" name="AutoShape 33"/>
            <p:cNvSpPr>
              <a:spLocks noChangeArrowheads="1"/>
            </p:cNvSpPr>
            <p:nvPr/>
          </p:nvSpPr>
          <p:spPr bwMode="auto">
            <a:xfrm>
              <a:off x="3318771" y="5719293"/>
              <a:ext cx="2449345" cy="407332"/>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err="1"/>
                <a:t>TwinCAT</a:t>
              </a:r>
              <a:r>
                <a:rPr lang="de-DE" dirty="0"/>
                <a:t> </a:t>
              </a:r>
              <a:r>
                <a:rPr lang="de-DE" dirty="0" err="1"/>
                <a:t>Runtime</a:t>
              </a:r>
              <a:endParaRPr dirty="0"/>
            </a:p>
          </p:txBody>
        </p:sp>
      </p:grpSp>
    </p:spTree>
    <p:extLst>
      <p:ext uri="{BB962C8B-B14F-4D97-AF65-F5344CB8AC3E}">
        <p14:creationId xmlns:p14="http://schemas.microsoft.com/office/powerpoint/2010/main" val="305398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Gewinkelte Verbindung 39"/>
          <p:cNvCxnSpPr/>
          <p:nvPr/>
        </p:nvCxnSpPr>
        <p:spPr>
          <a:xfrm rot="16200000" flipH="1">
            <a:off x="6336087" y="-1082633"/>
            <a:ext cx="12700" cy="9324000"/>
          </a:xfrm>
          <a:prstGeom prst="bentConnector3">
            <a:avLst>
              <a:gd name="adj1" fmla="val 4082929"/>
            </a:avLst>
          </a:prstGeom>
          <a:ln w="38100">
            <a:solidFill>
              <a:srgbClr val="F6CF38"/>
            </a:solidFill>
            <a:miter lim="800000"/>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a:xfrm>
            <a:off x="-1" y="143011"/>
            <a:ext cx="10137600" cy="937143"/>
          </a:xfrm>
        </p:spPr>
        <p:txBody>
          <a:bodyPr/>
          <a:lstStyle/>
          <a:p>
            <a:r>
              <a:rPr lang="de-DE" sz="2000" b="0" dirty="0"/>
              <a:t>TwinCAT HMI | Scenarios</a:t>
            </a:r>
            <a:br>
              <a:rPr lang="de-DE" dirty="0"/>
            </a:br>
            <a:r>
              <a:rPr lang="de-DE" dirty="0"/>
              <a:t>Multi-client</a:t>
            </a:r>
          </a:p>
        </p:txBody>
      </p:sp>
      <p:cxnSp>
        <p:nvCxnSpPr>
          <p:cNvPr id="3" name="Gerader Verbinder 2"/>
          <p:cNvCxnSpPr/>
          <p:nvPr/>
        </p:nvCxnSpPr>
        <p:spPr>
          <a:xfrm>
            <a:off x="6099800" y="3663554"/>
            <a:ext cx="0" cy="1313618"/>
          </a:xfrm>
          <a:prstGeom prst="line">
            <a:avLst/>
          </a:prstGeom>
          <a:ln w="38100">
            <a:solidFill>
              <a:srgbClr val="F6CF38"/>
            </a:solidFill>
          </a:ln>
        </p:spPr>
        <p:style>
          <a:lnRef idx="1">
            <a:schemeClr val="accent1"/>
          </a:lnRef>
          <a:fillRef idx="0">
            <a:schemeClr val="accent1"/>
          </a:fillRef>
          <a:effectRef idx="0">
            <a:schemeClr val="accent1"/>
          </a:effectRef>
          <a:fontRef idx="minor">
            <a:schemeClr val="tx1"/>
          </a:fontRef>
        </p:style>
      </p:cxn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668"/>
          <a:stretch/>
        </p:blipFill>
        <p:spPr>
          <a:xfrm>
            <a:off x="5608867" y="1323808"/>
            <a:ext cx="950202" cy="1333831"/>
          </a:xfrm>
          <a:prstGeom prst="rect">
            <a:avLst/>
          </a:prstGeom>
        </p:spPr>
      </p:pic>
      <p:grpSp>
        <p:nvGrpSpPr>
          <p:cNvPr id="6" name="Gruppieren 5"/>
          <p:cNvGrpSpPr/>
          <p:nvPr/>
        </p:nvGrpSpPr>
        <p:grpSpPr>
          <a:xfrm>
            <a:off x="4795732" y="4686235"/>
            <a:ext cx="2606748" cy="1977601"/>
            <a:chOff x="3267932" y="4591152"/>
            <a:chExt cx="2606748" cy="1977601"/>
          </a:xfrm>
        </p:grpSpPr>
        <p:sp>
          <p:nvSpPr>
            <p:cNvPr id="7" name="AutoShape 27"/>
            <p:cNvSpPr>
              <a:spLocks noChangeArrowheads="1"/>
            </p:cNvSpPr>
            <p:nvPr/>
          </p:nvSpPr>
          <p:spPr bwMode="auto">
            <a:xfrm>
              <a:off x="3305483" y="4591152"/>
              <a:ext cx="2569197" cy="19440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8" name="AutoShape 28"/>
            <p:cNvSpPr>
              <a:spLocks noChangeArrowheads="1"/>
            </p:cNvSpPr>
            <p:nvPr/>
          </p:nvSpPr>
          <p:spPr bwMode="auto">
            <a:xfrm>
              <a:off x="3267932" y="4624753"/>
              <a:ext cx="2569197" cy="1944000"/>
            </a:xfrm>
            <a:prstGeom prst="roundRect">
              <a:avLst>
                <a:gd name="adj" fmla="val 3801"/>
              </a:avLst>
            </a:prstGeom>
            <a:solidFill>
              <a:srgbClr val="E4E7E9"/>
            </a:soli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9" name="AutoShape 32"/>
            <p:cNvSpPr>
              <a:spLocks noChangeArrowheads="1"/>
            </p:cNvSpPr>
            <p:nvPr/>
          </p:nvSpPr>
          <p:spPr bwMode="auto">
            <a:xfrm>
              <a:off x="3340743" y="5216198"/>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0" name="Textfeld 9"/>
            <p:cNvSpPr txBox="1"/>
            <p:nvPr/>
          </p:nvSpPr>
          <p:spPr>
            <a:xfrm>
              <a:off x="3355394" y="6153337"/>
              <a:ext cx="2433211" cy="369332"/>
            </a:xfrm>
            <a:prstGeom prst="rect">
              <a:avLst/>
            </a:prstGeom>
            <a:noFill/>
          </p:spPr>
          <p:txBody>
            <a:bodyPr wrap="square" rtlCol="0">
              <a:spAutoFit/>
            </a:bodyPr>
            <a:lstStyle/>
            <a:p>
              <a:r>
                <a:rPr lang="de-DE" dirty="0"/>
                <a:t>Panel PC</a:t>
              </a:r>
            </a:p>
          </p:txBody>
        </p:sp>
        <p:sp>
          <p:nvSpPr>
            <p:cNvPr id="11" name="AutoShape 32"/>
            <p:cNvSpPr>
              <a:spLocks noChangeArrowheads="1"/>
            </p:cNvSpPr>
            <p:nvPr/>
          </p:nvSpPr>
          <p:spPr bwMode="auto">
            <a:xfrm>
              <a:off x="3343142" y="4729281"/>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2" name="AutoShape 33"/>
            <p:cNvSpPr>
              <a:spLocks noChangeArrowheads="1"/>
            </p:cNvSpPr>
            <p:nvPr/>
          </p:nvSpPr>
          <p:spPr bwMode="auto">
            <a:xfrm>
              <a:off x="3321171" y="4754202"/>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Client </a:t>
              </a:r>
            </a:p>
          </p:txBody>
        </p:sp>
        <p:sp>
          <p:nvSpPr>
            <p:cNvPr id="13" name="AutoShape 33"/>
            <p:cNvSpPr>
              <a:spLocks noChangeArrowheads="1"/>
            </p:cNvSpPr>
            <p:nvPr/>
          </p:nvSpPr>
          <p:spPr bwMode="auto">
            <a:xfrm>
              <a:off x="3318772" y="5238999"/>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Server </a:t>
              </a:r>
            </a:p>
          </p:txBody>
        </p:sp>
        <p:sp>
          <p:nvSpPr>
            <p:cNvPr id="14" name="AutoShape 32"/>
            <p:cNvSpPr>
              <a:spLocks noChangeArrowheads="1"/>
            </p:cNvSpPr>
            <p:nvPr/>
          </p:nvSpPr>
          <p:spPr bwMode="auto">
            <a:xfrm>
              <a:off x="3342667" y="5694577"/>
              <a:ext cx="2449819"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5" name="AutoShape 33"/>
            <p:cNvSpPr>
              <a:spLocks noChangeArrowheads="1"/>
            </p:cNvSpPr>
            <p:nvPr/>
          </p:nvSpPr>
          <p:spPr bwMode="auto">
            <a:xfrm>
              <a:off x="3318771" y="5719293"/>
              <a:ext cx="2449345" cy="407332"/>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err="1"/>
                <a:t>TwinCAT</a:t>
              </a:r>
              <a:r>
                <a:rPr lang="de-DE" dirty="0"/>
                <a:t> </a:t>
              </a:r>
              <a:r>
                <a:rPr lang="de-DE" dirty="0" err="1"/>
                <a:t>Runtime</a:t>
              </a:r>
              <a:endParaRPr dirty="0"/>
            </a:p>
          </p:txBody>
        </p:sp>
      </p:grpSp>
      <p:sp>
        <p:nvSpPr>
          <p:cNvPr id="16" name="Textfeld 15"/>
          <p:cNvSpPr txBox="1"/>
          <p:nvPr/>
        </p:nvSpPr>
        <p:spPr>
          <a:xfrm>
            <a:off x="1825402" y="3717032"/>
            <a:ext cx="2232248" cy="369332"/>
          </a:xfrm>
          <a:prstGeom prst="rect">
            <a:avLst/>
          </a:prstGeom>
          <a:noFill/>
        </p:spPr>
        <p:txBody>
          <a:bodyPr wrap="square" rtlCol="0">
            <a:spAutoFit/>
          </a:bodyPr>
          <a:lstStyle/>
          <a:p>
            <a:r>
              <a:rPr lang="de-DE" dirty="0" err="1"/>
              <a:t>WebSockets</a:t>
            </a:r>
            <a:endParaRPr lang="de-DE" dirty="0"/>
          </a:p>
        </p:txBody>
      </p:sp>
      <p:grpSp>
        <p:nvGrpSpPr>
          <p:cNvPr id="17" name="Gruppieren 16"/>
          <p:cNvGrpSpPr/>
          <p:nvPr/>
        </p:nvGrpSpPr>
        <p:grpSpPr>
          <a:xfrm>
            <a:off x="4794800" y="2730745"/>
            <a:ext cx="2610000" cy="988954"/>
            <a:chOff x="3270338" y="1870160"/>
            <a:chExt cx="2606748" cy="714132"/>
          </a:xfrm>
        </p:grpSpPr>
        <p:sp>
          <p:nvSpPr>
            <p:cNvPr id="18" name="AutoShape 27"/>
            <p:cNvSpPr>
              <a:spLocks noChangeArrowheads="1"/>
            </p:cNvSpPr>
            <p:nvPr/>
          </p:nvSpPr>
          <p:spPr bwMode="auto">
            <a:xfrm>
              <a:off x="3307889" y="1870160"/>
              <a:ext cx="2569197" cy="686292"/>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19" name="AutoShape 28"/>
            <p:cNvSpPr>
              <a:spLocks noChangeArrowheads="1"/>
            </p:cNvSpPr>
            <p:nvPr/>
          </p:nvSpPr>
          <p:spPr bwMode="auto">
            <a:xfrm>
              <a:off x="3270338" y="1898000"/>
              <a:ext cx="2569197" cy="686292"/>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Mobile Device</a:t>
              </a:r>
            </a:p>
          </p:txBody>
        </p:sp>
      </p:grpSp>
      <p:grpSp>
        <p:nvGrpSpPr>
          <p:cNvPr id="20" name="Gruppieren 19"/>
          <p:cNvGrpSpPr/>
          <p:nvPr/>
        </p:nvGrpSpPr>
        <p:grpSpPr>
          <a:xfrm>
            <a:off x="4845700" y="3240004"/>
            <a:ext cx="2471316" cy="413811"/>
            <a:chOff x="143508" y="3590243"/>
            <a:chExt cx="2687896" cy="1149210"/>
          </a:xfrm>
        </p:grpSpPr>
        <p:sp>
          <p:nvSpPr>
            <p:cNvPr id="21" name="AutoShape 32"/>
            <p:cNvSpPr>
              <a:spLocks noChangeArrowheads="1"/>
            </p:cNvSpPr>
            <p:nvPr/>
          </p:nvSpPr>
          <p:spPr bwMode="auto">
            <a:xfrm>
              <a:off x="167404" y="3590243"/>
              <a:ext cx="2664000" cy="108000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22" name="AutoShape 33"/>
            <p:cNvSpPr>
              <a:spLocks noChangeArrowheads="1"/>
            </p:cNvSpPr>
            <p:nvPr/>
          </p:nvSpPr>
          <p:spPr bwMode="auto">
            <a:xfrm>
              <a:off x="143508" y="3659452"/>
              <a:ext cx="2664000" cy="1080001"/>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Client 2 </a:t>
              </a:r>
            </a:p>
          </p:txBody>
        </p:sp>
      </p:grpSp>
      <p:sp>
        <p:nvSpPr>
          <p:cNvPr id="23" name="Freihandform 22"/>
          <p:cNvSpPr>
            <a:spLocks noChangeAspect="1"/>
          </p:cNvSpPr>
          <p:nvPr/>
        </p:nvSpPr>
        <p:spPr>
          <a:xfrm>
            <a:off x="10289072" y="3842206"/>
            <a:ext cx="1296144" cy="669129"/>
          </a:xfrm>
          <a:custGeom>
            <a:avLst/>
            <a:gdLst>
              <a:gd name="connsiteX0" fmla="*/ 187377 w 3762531"/>
              <a:gd name="connsiteY0" fmla="*/ 262328 h 2488367"/>
              <a:gd name="connsiteX1" fmla="*/ 1109272 w 3762531"/>
              <a:gd name="connsiteY1" fmla="*/ 0 h 2488367"/>
              <a:gd name="connsiteX2" fmla="*/ 3642610 w 3762531"/>
              <a:gd name="connsiteY2" fmla="*/ 239843 h 2488367"/>
              <a:gd name="connsiteX3" fmla="*/ 3762531 w 3762531"/>
              <a:gd name="connsiteY3" fmla="*/ 2488367 h 2488367"/>
              <a:gd name="connsiteX4" fmla="*/ 0 w 3762531"/>
              <a:gd name="connsiteY4" fmla="*/ 2488367 h 2488367"/>
              <a:gd name="connsiteX5" fmla="*/ 187377 w 3762531"/>
              <a:gd name="connsiteY5" fmla="*/ 262328 h 2488367"/>
              <a:gd name="connsiteX0" fmla="*/ 187377 w 3762531"/>
              <a:gd name="connsiteY0" fmla="*/ 361158 h 2587197"/>
              <a:gd name="connsiteX1" fmla="*/ 1109272 w 3762531"/>
              <a:gd name="connsiteY1" fmla="*/ 98830 h 2587197"/>
              <a:gd name="connsiteX2" fmla="*/ 3642610 w 3762531"/>
              <a:gd name="connsiteY2" fmla="*/ 338673 h 2587197"/>
              <a:gd name="connsiteX3" fmla="*/ 3762531 w 3762531"/>
              <a:gd name="connsiteY3" fmla="*/ 2587197 h 2587197"/>
              <a:gd name="connsiteX4" fmla="*/ 0 w 3762531"/>
              <a:gd name="connsiteY4" fmla="*/ 2587197 h 2587197"/>
              <a:gd name="connsiteX5" fmla="*/ 187377 w 3762531"/>
              <a:gd name="connsiteY5" fmla="*/ 361158 h 2587197"/>
              <a:gd name="connsiteX0" fmla="*/ 870238 w 4445392"/>
              <a:gd name="connsiteY0" fmla="*/ 361158 h 2587197"/>
              <a:gd name="connsiteX1" fmla="*/ 1792133 w 4445392"/>
              <a:gd name="connsiteY1" fmla="*/ 98830 h 2587197"/>
              <a:gd name="connsiteX2" fmla="*/ 4325471 w 4445392"/>
              <a:gd name="connsiteY2" fmla="*/ 338673 h 2587197"/>
              <a:gd name="connsiteX3" fmla="*/ 4445392 w 4445392"/>
              <a:gd name="connsiteY3" fmla="*/ 2587197 h 2587197"/>
              <a:gd name="connsiteX4" fmla="*/ 682861 w 4445392"/>
              <a:gd name="connsiteY4" fmla="*/ 2587197 h 2587197"/>
              <a:gd name="connsiteX5" fmla="*/ 870238 w 4445392"/>
              <a:gd name="connsiteY5" fmla="*/ 361158 h 2587197"/>
              <a:gd name="connsiteX0" fmla="*/ 1283861 w 4859015"/>
              <a:gd name="connsiteY0" fmla="*/ 361158 h 2587197"/>
              <a:gd name="connsiteX1" fmla="*/ 2205756 w 4859015"/>
              <a:gd name="connsiteY1" fmla="*/ 98830 h 2587197"/>
              <a:gd name="connsiteX2" fmla="*/ 4739094 w 4859015"/>
              <a:gd name="connsiteY2" fmla="*/ 338673 h 2587197"/>
              <a:gd name="connsiteX3" fmla="*/ 4859015 w 4859015"/>
              <a:gd name="connsiteY3" fmla="*/ 2587197 h 2587197"/>
              <a:gd name="connsiteX4" fmla="*/ 1096484 w 4859015"/>
              <a:gd name="connsiteY4" fmla="*/ 2587197 h 2587197"/>
              <a:gd name="connsiteX5" fmla="*/ 1283861 w 4859015"/>
              <a:gd name="connsiteY5" fmla="*/ 361158 h 2587197"/>
              <a:gd name="connsiteX0" fmla="*/ 1283861 w 4859015"/>
              <a:gd name="connsiteY0" fmla="*/ 413104 h 2639143"/>
              <a:gd name="connsiteX1" fmla="*/ 2205756 w 4859015"/>
              <a:gd name="connsiteY1" fmla="*/ 150776 h 2639143"/>
              <a:gd name="connsiteX2" fmla="*/ 4739094 w 4859015"/>
              <a:gd name="connsiteY2" fmla="*/ 390619 h 2639143"/>
              <a:gd name="connsiteX3" fmla="*/ 4859015 w 4859015"/>
              <a:gd name="connsiteY3" fmla="*/ 2639143 h 2639143"/>
              <a:gd name="connsiteX4" fmla="*/ 1096484 w 4859015"/>
              <a:gd name="connsiteY4" fmla="*/ 2639143 h 2639143"/>
              <a:gd name="connsiteX5" fmla="*/ 1283861 w 4859015"/>
              <a:gd name="connsiteY5" fmla="*/ 413104 h 2639143"/>
              <a:gd name="connsiteX0" fmla="*/ 1283861 w 4859015"/>
              <a:gd name="connsiteY0" fmla="*/ 639949 h 2865988"/>
              <a:gd name="connsiteX1" fmla="*/ 2205756 w 4859015"/>
              <a:gd name="connsiteY1" fmla="*/ 377621 h 2865988"/>
              <a:gd name="connsiteX2" fmla="*/ 4739094 w 4859015"/>
              <a:gd name="connsiteY2" fmla="*/ 617464 h 2865988"/>
              <a:gd name="connsiteX3" fmla="*/ 4859015 w 4859015"/>
              <a:gd name="connsiteY3" fmla="*/ 2865988 h 2865988"/>
              <a:gd name="connsiteX4" fmla="*/ 1096484 w 4859015"/>
              <a:gd name="connsiteY4" fmla="*/ 2865988 h 2865988"/>
              <a:gd name="connsiteX5" fmla="*/ 1283861 w 4859015"/>
              <a:gd name="connsiteY5" fmla="*/ 639949 h 2865988"/>
              <a:gd name="connsiteX0" fmla="*/ 1283861 w 4859015"/>
              <a:gd name="connsiteY0" fmla="*/ 805598 h 3031637"/>
              <a:gd name="connsiteX1" fmla="*/ 2205756 w 4859015"/>
              <a:gd name="connsiteY1" fmla="*/ 543270 h 3031637"/>
              <a:gd name="connsiteX2" fmla="*/ 4739094 w 4859015"/>
              <a:gd name="connsiteY2" fmla="*/ 783113 h 3031637"/>
              <a:gd name="connsiteX3" fmla="*/ 4859015 w 4859015"/>
              <a:gd name="connsiteY3" fmla="*/ 3031637 h 3031637"/>
              <a:gd name="connsiteX4" fmla="*/ 1096484 w 4859015"/>
              <a:gd name="connsiteY4" fmla="*/ 3031637 h 3031637"/>
              <a:gd name="connsiteX5" fmla="*/ 1283861 w 4859015"/>
              <a:gd name="connsiteY5" fmla="*/ 805598 h 3031637"/>
              <a:gd name="connsiteX0" fmla="*/ 1283861 w 5259884"/>
              <a:gd name="connsiteY0" fmla="*/ 805598 h 3031637"/>
              <a:gd name="connsiteX1" fmla="*/ 2205756 w 5259884"/>
              <a:gd name="connsiteY1" fmla="*/ 543270 h 3031637"/>
              <a:gd name="connsiteX2" fmla="*/ 4739094 w 5259884"/>
              <a:gd name="connsiteY2" fmla="*/ 783113 h 3031637"/>
              <a:gd name="connsiteX3" fmla="*/ 4859015 w 5259884"/>
              <a:gd name="connsiteY3" fmla="*/ 3031637 h 3031637"/>
              <a:gd name="connsiteX4" fmla="*/ 1096484 w 5259884"/>
              <a:gd name="connsiteY4" fmla="*/ 3031637 h 3031637"/>
              <a:gd name="connsiteX5" fmla="*/ 1283861 w 5259884"/>
              <a:gd name="connsiteY5" fmla="*/ 805598 h 3031637"/>
              <a:gd name="connsiteX0" fmla="*/ 1283861 w 5871218"/>
              <a:gd name="connsiteY0" fmla="*/ 805598 h 3031637"/>
              <a:gd name="connsiteX1" fmla="*/ 2205756 w 5871218"/>
              <a:gd name="connsiteY1" fmla="*/ 543270 h 3031637"/>
              <a:gd name="connsiteX2" fmla="*/ 4739094 w 5871218"/>
              <a:gd name="connsiteY2" fmla="*/ 783113 h 3031637"/>
              <a:gd name="connsiteX3" fmla="*/ 4859015 w 5871218"/>
              <a:gd name="connsiteY3" fmla="*/ 3031637 h 3031637"/>
              <a:gd name="connsiteX4" fmla="*/ 1096484 w 5871218"/>
              <a:gd name="connsiteY4" fmla="*/ 3031637 h 3031637"/>
              <a:gd name="connsiteX5" fmla="*/ 1283861 w 5871218"/>
              <a:gd name="connsiteY5" fmla="*/ 805598 h 3031637"/>
              <a:gd name="connsiteX0" fmla="*/ 1283861 w 5924778"/>
              <a:gd name="connsiteY0" fmla="*/ 805598 h 3031637"/>
              <a:gd name="connsiteX1" fmla="*/ 2205756 w 5924778"/>
              <a:gd name="connsiteY1" fmla="*/ 543270 h 3031637"/>
              <a:gd name="connsiteX2" fmla="*/ 4739094 w 5924778"/>
              <a:gd name="connsiteY2" fmla="*/ 783113 h 3031637"/>
              <a:gd name="connsiteX3" fmla="*/ 4859015 w 5924778"/>
              <a:gd name="connsiteY3" fmla="*/ 3031637 h 3031637"/>
              <a:gd name="connsiteX4" fmla="*/ 1096484 w 5924778"/>
              <a:gd name="connsiteY4" fmla="*/ 3031637 h 3031637"/>
              <a:gd name="connsiteX5" fmla="*/ 1283861 w 5924778"/>
              <a:gd name="connsiteY5" fmla="*/ 805598 h 3031637"/>
              <a:gd name="connsiteX0" fmla="*/ 1283861 w 5924778"/>
              <a:gd name="connsiteY0" fmla="*/ 816848 h 3042887"/>
              <a:gd name="connsiteX1" fmla="*/ 2205756 w 5924778"/>
              <a:gd name="connsiteY1" fmla="*/ 554520 h 3042887"/>
              <a:gd name="connsiteX2" fmla="*/ 4739094 w 5924778"/>
              <a:gd name="connsiteY2" fmla="*/ 794363 h 3042887"/>
              <a:gd name="connsiteX3" fmla="*/ 4859015 w 5924778"/>
              <a:gd name="connsiteY3" fmla="*/ 3042887 h 3042887"/>
              <a:gd name="connsiteX4" fmla="*/ 1096484 w 5924778"/>
              <a:gd name="connsiteY4" fmla="*/ 3042887 h 3042887"/>
              <a:gd name="connsiteX5" fmla="*/ 1283861 w 5924778"/>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872028"/>
              <a:gd name="connsiteY0" fmla="*/ 816848 h 3042887"/>
              <a:gd name="connsiteX1" fmla="*/ 2199965 w 5872028"/>
              <a:gd name="connsiteY1" fmla="*/ 554520 h 3042887"/>
              <a:gd name="connsiteX2" fmla="*/ 4733303 w 5872028"/>
              <a:gd name="connsiteY2" fmla="*/ 794363 h 3042887"/>
              <a:gd name="connsiteX3" fmla="*/ 4853224 w 5872028"/>
              <a:gd name="connsiteY3" fmla="*/ 3042887 h 3042887"/>
              <a:gd name="connsiteX4" fmla="*/ 1090693 w 5872028"/>
              <a:gd name="connsiteY4" fmla="*/ 3042887 h 3042887"/>
              <a:gd name="connsiteX5" fmla="*/ 1278070 w 5872028"/>
              <a:gd name="connsiteY5" fmla="*/ 816848 h 3042887"/>
              <a:gd name="connsiteX0" fmla="*/ 1278070 w 5772302"/>
              <a:gd name="connsiteY0" fmla="*/ 816848 h 3042887"/>
              <a:gd name="connsiteX1" fmla="*/ 2199965 w 5772302"/>
              <a:gd name="connsiteY1" fmla="*/ 554520 h 3042887"/>
              <a:gd name="connsiteX2" fmla="*/ 4733303 w 5772302"/>
              <a:gd name="connsiteY2" fmla="*/ 794363 h 3042887"/>
              <a:gd name="connsiteX3" fmla="*/ 4670002 w 5772302"/>
              <a:gd name="connsiteY3" fmla="*/ 3037652 h 3042887"/>
              <a:gd name="connsiteX4" fmla="*/ 1090693 w 5772302"/>
              <a:gd name="connsiteY4" fmla="*/ 3042887 h 3042887"/>
              <a:gd name="connsiteX5" fmla="*/ 1278070 w 5772302"/>
              <a:gd name="connsiteY5" fmla="*/ 816848 h 3042887"/>
              <a:gd name="connsiteX0" fmla="*/ 1278070 w 5812783"/>
              <a:gd name="connsiteY0" fmla="*/ 816848 h 3042887"/>
              <a:gd name="connsiteX1" fmla="*/ 2199965 w 5812783"/>
              <a:gd name="connsiteY1" fmla="*/ 554520 h 3042887"/>
              <a:gd name="connsiteX2" fmla="*/ 4733303 w 5812783"/>
              <a:gd name="connsiteY2" fmla="*/ 794363 h 3042887"/>
              <a:gd name="connsiteX3" fmla="*/ 4670002 w 5812783"/>
              <a:gd name="connsiteY3" fmla="*/ 3037652 h 3042887"/>
              <a:gd name="connsiteX4" fmla="*/ 1090693 w 5812783"/>
              <a:gd name="connsiteY4" fmla="*/ 3042887 h 3042887"/>
              <a:gd name="connsiteX5" fmla="*/ 1278070 w 5812783"/>
              <a:gd name="connsiteY5" fmla="*/ 816848 h 3042887"/>
              <a:gd name="connsiteX0" fmla="*/ 1278070 w 5894253"/>
              <a:gd name="connsiteY0" fmla="*/ 816848 h 3042887"/>
              <a:gd name="connsiteX1" fmla="*/ 2199965 w 5894253"/>
              <a:gd name="connsiteY1" fmla="*/ 554520 h 3042887"/>
              <a:gd name="connsiteX2" fmla="*/ 4733303 w 5894253"/>
              <a:gd name="connsiteY2" fmla="*/ 794363 h 3042887"/>
              <a:gd name="connsiteX3" fmla="*/ 4670002 w 5894253"/>
              <a:gd name="connsiteY3" fmla="*/ 3037652 h 3042887"/>
              <a:gd name="connsiteX4" fmla="*/ 1090693 w 5894253"/>
              <a:gd name="connsiteY4" fmla="*/ 3042887 h 3042887"/>
              <a:gd name="connsiteX5" fmla="*/ 1278070 w 5894253"/>
              <a:gd name="connsiteY5" fmla="*/ 816848 h 30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4253" h="3042887">
                <a:moveTo>
                  <a:pt x="1278070" y="816848"/>
                </a:moveTo>
                <a:cubicBezTo>
                  <a:pt x="1465446" y="167274"/>
                  <a:pt x="2080044" y="447091"/>
                  <a:pt x="2199965" y="554520"/>
                </a:cubicBezTo>
                <a:cubicBezTo>
                  <a:pt x="2976955" y="-384863"/>
                  <a:pt x="4353552" y="-12608"/>
                  <a:pt x="4733303" y="794363"/>
                </a:cubicBezTo>
                <a:cubicBezTo>
                  <a:pt x="6240379" y="843022"/>
                  <a:pt x="6343074" y="2920642"/>
                  <a:pt x="4670002" y="3037652"/>
                </a:cubicBezTo>
                <a:lnTo>
                  <a:pt x="1090693" y="3042887"/>
                </a:lnTo>
                <a:cubicBezTo>
                  <a:pt x="-203458" y="3035392"/>
                  <a:pt x="-583208" y="809353"/>
                  <a:pt x="1278070" y="816848"/>
                </a:cubicBezTo>
                <a:close/>
              </a:path>
            </a:pathLst>
          </a:cu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 tIns="190800" rtlCol="0" anchor="ctr" anchorCtr="0"/>
          <a:lstStyle/>
          <a:p>
            <a:pPr algn="ctr"/>
            <a:endParaRPr lang="de-DE" dirty="0">
              <a:solidFill>
                <a:schemeClr val="accent3"/>
              </a:solidFill>
              <a:latin typeface="Arial" pitchFamily="34" charset="0"/>
              <a:cs typeface="Arial" pitchFamily="34" charset="0"/>
            </a:endParaRPr>
          </a:p>
        </p:txBody>
      </p:sp>
      <p:pic>
        <p:nvPicPr>
          <p:cNvPr id="24" name="Grafik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7586" y="1400424"/>
            <a:ext cx="685030" cy="1278000"/>
          </a:xfrm>
          <a:prstGeom prst="rect">
            <a:avLst/>
          </a:prstGeom>
        </p:spPr>
      </p:pic>
      <p:sp>
        <p:nvSpPr>
          <p:cNvPr id="25" name="AutoShape 27"/>
          <p:cNvSpPr>
            <a:spLocks noChangeArrowheads="1"/>
          </p:cNvSpPr>
          <p:nvPr/>
        </p:nvSpPr>
        <p:spPr bwMode="auto">
          <a:xfrm>
            <a:off x="431834" y="2732161"/>
            <a:ext cx="2572402" cy="9504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26" name="AutoShape 28"/>
          <p:cNvSpPr>
            <a:spLocks noChangeArrowheads="1"/>
          </p:cNvSpPr>
          <p:nvPr/>
        </p:nvSpPr>
        <p:spPr bwMode="auto">
          <a:xfrm>
            <a:off x="394236" y="2770716"/>
            <a:ext cx="2572402" cy="950400"/>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Panel PC</a:t>
            </a:r>
          </a:p>
        </p:txBody>
      </p:sp>
      <p:sp>
        <p:nvSpPr>
          <p:cNvPr id="27" name="AutoShape 32"/>
          <p:cNvSpPr>
            <a:spLocks noChangeArrowheads="1"/>
          </p:cNvSpPr>
          <p:nvPr/>
        </p:nvSpPr>
        <p:spPr bwMode="auto">
          <a:xfrm>
            <a:off x="467107" y="3241421"/>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28" name="AutoShape 33"/>
          <p:cNvSpPr>
            <a:spLocks noChangeArrowheads="1"/>
          </p:cNvSpPr>
          <p:nvPr/>
        </p:nvSpPr>
        <p:spPr bwMode="auto">
          <a:xfrm>
            <a:off x="445136" y="3266342"/>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Client 1 </a:t>
            </a:r>
          </a:p>
        </p:txBody>
      </p:sp>
      <p:grpSp>
        <p:nvGrpSpPr>
          <p:cNvPr id="29" name="Gruppieren 28"/>
          <p:cNvGrpSpPr/>
          <p:nvPr/>
        </p:nvGrpSpPr>
        <p:grpSpPr>
          <a:xfrm>
            <a:off x="9138720" y="2732162"/>
            <a:ext cx="2610000" cy="988954"/>
            <a:chOff x="3270338" y="1870160"/>
            <a:chExt cx="2606748" cy="714132"/>
          </a:xfrm>
        </p:grpSpPr>
        <p:sp>
          <p:nvSpPr>
            <p:cNvPr id="30" name="AutoShape 27"/>
            <p:cNvSpPr>
              <a:spLocks noChangeArrowheads="1"/>
            </p:cNvSpPr>
            <p:nvPr/>
          </p:nvSpPr>
          <p:spPr bwMode="auto">
            <a:xfrm>
              <a:off x="3307889" y="1870160"/>
              <a:ext cx="2569197" cy="686292"/>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31" name="AutoShape 28"/>
            <p:cNvSpPr>
              <a:spLocks noChangeArrowheads="1"/>
            </p:cNvSpPr>
            <p:nvPr/>
          </p:nvSpPr>
          <p:spPr bwMode="auto">
            <a:xfrm>
              <a:off x="3270338" y="1898000"/>
              <a:ext cx="2569197" cy="686292"/>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Mobile Device</a:t>
              </a:r>
            </a:p>
          </p:txBody>
        </p:sp>
      </p:grpSp>
      <p:grpSp>
        <p:nvGrpSpPr>
          <p:cNvPr id="32" name="Gruppieren 31"/>
          <p:cNvGrpSpPr/>
          <p:nvPr/>
        </p:nvGrpSpPr>
        <p:grpSpPr>
          <a:xfrm>
            <a:off x="9189620" y="3241421"/>
            <a:ext cx="2471316" cy="413811"/>
            <a:chOff x="143508" y="3590243"/>
            <a:chExt cx="2687896" cy="1149210"/>
          </a:xfrm>
        </p:grpSpPr>
        <p:sp>
          <p:nvSpPr>
            <p:cNvPr id="33" name="AutoShape 32"/>
            <p:cNvSpPr>
              <a:spLocks noChangeArrowheads="1"/>
            </p:cNvSpPr>
            <p:nvPr/>
          </p:nvSpPr>
          <p:spPr bwMode="auto">
            <a:xfrm>
              <a:off x="167404" y="3590243"/>
              <a:ext cx="2664000" cy="108000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34" name="AutoShape 33"/>
            <p:cNvSpPr>
              <a:spLocks noChangeArrowheads="1"/>
            </p:cNvSpPr>
            <p:nvPr/>
          </p:nvSpPr>
          <p:spPr bwMode="auto">
            <a:xfrm>
              <a:off x="143508" y="3659452"/>
              <a:ext cx="2664000" cy="1080001"/>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a:latin typeface="Arial" charset="0"/>
                </a:rPr>
                <a:t>TwinCAT HMI Client 3 </a:t>
              </a:r>
            </a:p>
          </p:txBody>
        </p:sp>
      </p:grpSp>
      <p:pic>
        <p:nvPicPr>
          <p:cNvPr id="35" name="Grafik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236" y="1260652"/>
            <a:ext cx="2121999" cy="1421837"/>
          </a:xfrm>
          <a:prstGeom prst="rect">
            <a:avLst/>
          </a:prstGeom>
        </p:spPr>
      </p:pic>
    </p:spTree>
    <p:extLst>
      <p:ext uri="{BB962C8B-B14F-4D97-AF65-F5344CB8AC3E}">
        <p14:creationId xmlns:p14="http://schemas.microsoft.com/office/powerpoint/2010/main" val="1075299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 y="143011"/>
            <a:ext cx="10137600" cy="937143"/>
          </a:xfrm>
        </p:spPr>
        <p:txBody>
          <a:bodyPr/>
          <a:lstStyle/>
          <a:p>
            <a:r>
              <a:rPr lang="de-DE" sz="2000" b="0" dirty="0"/>
              <a:t>TwinCAT HMI | Scenarios</a:t>
            </a:r>
            <a:br>
              <a:rPr lang="de-DE" dirty="0"/>
            </a:br>
            <a:r>
              <a:rPr lang="de-DE" dirty="0"/>
              <a:t>Multi-</a:t>
            </a:r>
            <a:r>
              <a:rPr lang="de-DE" dirty="0" err="1"/>
              <a:t>runtime</a:t>
            </a:r>
            <a:endParaRPr lang="de-DE" dirty="0"/>
          </a:p>
        </p:txBody>
      </p:sp>
      <p:cxnSp>
        <p:nvCxnSpPr>
          <p:cNvPr id="3" name="Gerader Verbinder 2"/>
          <p:cNvCxnSpPr/>
          <p:nvPr/>
        </p:nvCxnSpPr>
        <p:spPr>
          <a:xfrm>
            <a:off x="6099800" y="4226244"/>
            <a:ext cx="0" cy="785471"/>
          </a:xfrm>
          <a:prstGeom prst="line">
            <a:avLst/>
          </a:prstGeom>
          <a:ln w="38100">
            <a:solidFill>
              <a:srgbClr val="F6CF38"/>
            </a:solidFill>
          </a:ln>
        </p:spPr>
        <p:style>
          <a:lnRef idx="1">
            <a:schemeClr val="accent1"/>
          </a:lnRef>
          <a:fillRef idx="0">
            <a:schemeClr val="accent1"/>
          </a:fillRef>
          <a:effectRef idx="0">
            <a:schemeClr val="accent1"/>
          </a:effectRef>
          <a:fontRef idx="minor">
            <a:schemeClr val="tx1"/>
          </a:fontRef>
        </p:style>
      </p:cxnSp>
      <p:cxnSp>
        <p:nvCxnSpPr>
          <p:cNvPr id="5" name="Gewinkelte Verbindung 4"/>
          <p:cNvCxnSpPr/>
          <p:nvPr/>
        </p:nvCxnSpPr>
        <p:spPr>
          <a:xfrm rot="16200000" flipH="1">
            <a:off x="6336087" y="-1082633"/>
            <a:ext cx="12700" cy="9324000"/>
          </a:xfrm>
          <a:prstGeom prst="bentConnector3">
            <a:avLst>
              <a:gd name="adj1" fmla="val 4082929"/>
            </a:avLst>
          </a:prstGeom>
          <a:ln w="38100">
            <a:solidFill>
              <a:srgbClr val="F6CF38"/>
            </a:solidFill>
            <a:miter lim="800000"/>
          </a:ln>
        </p:spPr>
        <p:style>
          <a:lnRef idx="1">
            <a:schemeClr val="accent1"/>
          </a:lnRef>
          <a:fillRef idx="0">
            <a:schemeClr val="accent1"/>
          </a:fillRef>
          <a:effectRef idx="0">
            <a:schemeClr val="accent1"/>
          </a:effectRef>
          <a:fontRef idx="minor">
            <a:schemeClr val="tx1"/>
          </a:fontRef>
        </p:style>
      </p:cxnSp>
      <p:sp>
        <p:nvSpPr>
          <p:cNvPr id="25" name="AutoShape 27"/>
          <p:cNvSpPr>
            <a:spLocks noChangeArrowheads="1"/>
          </p:cNvSpPr>
          <p:nvPr/>
        </p:nvSpPr>
        <p:spPr bwMode="auto">
          <a:xfrm>
            <a:off x="431834" y="2732161"/>
            <a:ext cx="2572402" cy="9504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26" name="AutoShape 28"/>
          <p:cNvSpPr>
            <a:spLocks noChangeArrowheads="1"/>
          </p:cNvSpPr>
          <p:nvPr/>
        </p:nvSpPr>
        <p:spPr bwMode="auto">
          <a:xfrm>
            <a:off x="394236" y="2770716"/>
            <a:ext cx="2572402" cy="950400"/>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Panel PC</a:t>
            </a:r>
          </a:p>
        </p:txBody>
      </p:sp>
      <p:sp>
        <p:nvSpPr>
          <p:cNvPr id="27" name="AutoShape 32"/>
          <p:cNvSpPr>
            <a:spLocks noChangeArrowheads="1"/>
          </p:cNvSpPr>
          <p:nvPr/>
        </p:nvSpPr>
        <p:spPr bwMode="auto">
          <a:xfrm>
            <a:off x="467107" y="3241421"/>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28" name="AutoShape 33"/>
          <p:cNvSpPr>
            <a:spLocks noChangeArrowheads="1"/>
          </p:cNvSpPr>
          <p:nvPr/>
        </p:nvSpPr>
        <p:spPr bwMode="auto">
          <a:xfrm>
            <a:off x="445136" y="3266342"/>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Client 1 </a:t>
            </a:r>
          </a:p>
        </p:txBody>
      </p:sp>
      <p:grpSp>
        <p:nvGrpSpPr>
          <p:cNvPr id="29" name="Gruppieren 28"/>
          <p:cNvGrpSpPr/>
          <p:nvPr/>
        </p:nvGrpSpPr>
        <p:grpSpPr>
          <a:xfrm>
            <a:off x="9138720" y="2732162"/>
            <a:ext cx="2610000" cy="988954"/>
            <a:chOff x="3270338" y="1870160"/>
            <a:chExt cx="2606748" cy="714132"/>
          </a:xfrm>
        </p:grpSpPr>
        <p:sp>
          <p:nvSpPr>
            <p:cNvPr id="30" name="AutoShape 27"/>
            <p:cNvSpPr>
              <a:spLocks noChangeArrowheads="1"/>
            </p:cNvSpPr>
            <p:nvPr/>
          </p:nvSpPr>
          <p:spPr bwMode="auto">
            <a:xfrm>
              <a:off x="3307889" y="1870160"/>
              <a:ext cx="2569197" cy="686292"/>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31" name="AutoShape 28"/>
            <p:cNvSpPr>
              <a:spLocks noChangeArrowheads="1"/>
            </p:cNvSpPr>
            <p:nvPr/>
          </p:nvSpPr>
          <p:spPr bwMode="auto">
            <a:xfrm>
              <a:off x="3270338" y="1898000"/>
              <a:ext cx="2569197" cy="686292"/>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Mobile Device</a:t>
              </a:r>
            </a:p>
          </p:txBody>
        </p:sp>
      </p:grpSp>
      <p:grpSp>
        <p:nvGrpSpPr>
          <p:cNvPr id="32" name="Gruppieren 31"/>
          <p:cNvGrpSpPr/>
          <p:nvPr/>
        </p:nvGrpSpPr>
        <p:grpSpPr>
          <a:xfrm>
            <a:off x="9189620" y="3241421"/>
            <a:ext cx="2471316" cy="413811"/>
            <a:chOff x="143508" y="3590243"/>
            <a:chExt cx="2687896" cy="1149210"/>
          </a:xfrm>
        </p:grpSpPr>
        <p:sp>
          <p:nvSpPr>
            <p:cNvPr id="33" name="AutoShape 32"/>
            <p:cNvSpPr>
              <a:spLocks noChangeArrowheads="1"/>
            </p:cNvSpPr>
            <p:nvPr/>
          </p:nvSpPr>
          <p:spPr bwMode="auto">
            <a:xfrm>
              <a:off x="167404" y="3590243"/>
              <a:ext cx="2664000" cy="108000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34" name="AutoShape 33"/>
            <p:cNvSpPr>
              <a:spLocks noChangeArrowheads="1"/>
            </p:cNvSpPr>
            <p:nvPr/>
          </p:nvSpPr>
          <p:spPr bwMode="auto">
            <a:xfrm>
              <a:off x="143508" y="3659452"/>
              <a:ext cx="2664000" cy="1080001"/>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a:latin typeface="Arial" charset="0"/>
                </a:rPr>
                <a:t>TwinCAT HMI Client 2 </a:t>
              </a:r>
            </a:p>
          </p:txBody>
        </p:sp>
      </p:grpSp>
      <p:pic>
        <p:nvPicPr>
          <p:cNvPr id="35" name="Grafik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236" y="1260652"/>
            <a:ext cx="2121999" cy="1421837"/>
          </a:xfrm>
          <a:prstGeom prst="rect">
            <a:avLst/>
          </a:prstGeom>
        </p:spPr>
      </p:pic>
      <p:cxnSp>
        <p:nvCxnSpPr>
          <p:cNvPr id="38" name="Gewinkelte Verbindung 37"/>
          <p:cNvCxnSpPr/>
          <p:nvPr/>
        </p:nvCxnSpPr>
        <p:spPr>
          <a:xfrm rot="5400000" flipH="1" flipV="1">
            <a:off x="6340736" y="1365638"/>
            <a:ext cx="12700" cy="9324000"/>
          </a:xfrm>
          <a:prstGeom prst="bentConnector3">
            <a:avLst>
              <a:gd name="adj1" fmla="val 4082929"/>
            </a:avLst>
          </a:prstGeom>
          <a:ln w="38100">
            <a:solidFill>
              <a:srgbClr val="F6CF38"/>
            </a:solidFill>
            <a:miter lim="800000"/>
          </a:ln>
        </p:spPr>
        <p:style>
          <a:lnRef idx="1">
            <a:schemeClr val="accent1"/>
          </a:lnRef>
          <a:fillRef idx="0">
            <a:schemeClr val="accent1"/>
          </a:fillRef>
          <a:effectRef idx="0">
            <a:schemeClr val="accent1"/>
          </a:effectRef>
          <a:fontRef idx="minor">
            <a:schemeClr val="tx1"/>
          </a:fontRef>
        </p:style>
      </p:cxnSp>
      <p:sp>
        <p:nvSpPr>
          <p:cNvPr id="40" name="AutoShape 27"/>
          <p:cNvSpPr>
            <a:spLocks noChangeArrowheads="1"/>
          </p:cNvSpPr>
          <p:nvPr/>
        </p:nvSpPr>
        <p:spPr bwMode="auto">
          <a:xfrm>
            <a:off x="436483" y="5675038"/>
            <a:ext cx="2572402" cy="9504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41" name="AutoShape 28"/>
          <p:cNvSpPr>
            <a:spLocks noChangeArrowheads="1"/>
          </p:cNvSpPr>
          <p:nvPr/>
        </p:nvSpPr>
        <p:spPr bwMode="auto">
          <a:xfrm>
            <a:off x="398885" y="5713592"/>
            <a:ext cx="2572402" cy="950400"/>
          </a:xfrm>
          <a:prstGeom prst="roundRect">
            <a:avLst>
              <a:gd name="adj" fmla="val 3801"/>
            </a:avLst>
          </a:prstGeom>
          <a:solidFill>
            <a:srgbClr val="E4E7E9"/>
          </a:soli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42" name="Textfeld 41"/>
          <p:cNvSpPr txBox="1"/>
          <p:nvPr/>
        </p:nvSpPr>
        <p:spPr>
          <a:xfrm>
            <a:off x="487361" y="5716613"/>
            <a:ext cx="672618" cy="923330"/>
          </a:xfrm>
          <a:prstGeom prst="rect">
            <a:avLst/>
          </a:prstGeom>
          <a:noFill/>
        </p:spPr>
        <p:txBody>
          <a:bodyPr wrap="square" rtlCol="0">
            <a:spAutoFit/>
          </a:bodyPr>
          <a:lstStyle/>
          <a:p>
            <a:endParaRPr lang="de-DE" dirty="0"/>
          </a:p>
          <a:p>
            <a:endParaRPr lang="de-DE" dirty="0"/>
          </a:p>
          <a:p>
            <a:r>
              <a:rPr lang="de-DE" dirty="0"/>
              <a:t>PC</a:t>
            </a:r>
          </a:p>
        </p:txBody>
      </p:sp>
      <p:grpSp>
        <p:nvGrpSpPr>
          <p:cNvPr id="43" name="Gruppieren 42"/>
          <p:cNvGrpSpPr/>
          <p:nvPr/>
        </p:nvGrpSpPr>
        <p:grpSpPr>
          <a:xfrm>
            <a:off x="452019" y="5788621"/>
            <a:ext cx="2473715" cy="432048"/>
            <a:chOff x="3381613" y="2910521"/>
            <a:chExt cx="2473715" cy="432048"/>
          </a:xfrm>
        </p:grpSpPr>
        <p:sp>
          <p:nvSpPr>
            <p:cNvPr id="44" name="AutoShape 32"/>
            <p:cNvSpPr>
              <a:spLocks noChangeArrowheads="1"/>
            </p:cNvSpPr>
            <p:nvPr/>
          </p:nvSpPr>
          <p:spPr bwMode="auto">
            <a:xfrm>
              <a:off x="3405509" y="2910521"/>
              <a:ext cx="2449819"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45" name="AutoShape 33"/>
            <p:cNvSpPr>
              <a:spLocks noChangeArrowheads="1"/>
            </p:cNvSpPr>
            <p:nvPr/>
          </p:nvSpPr>
          <p:spPr bwMode="auto">
            <a:xfrm>
              <a:off x="3381613" y="2935237"/>
              <a:ext cx="2449345" cy="407332"/>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err="1"/>
                <a:t>TwinCAT</a:t>
              </a:r>
              <a:r>
                <a:rPr lang="de-DE" dirty="0"/>
                <a:t> </a:t>
              </a:r>
              <a:r>
                <a:rPr lang="de-DE" dirty="0" err="1"/>
                <a:t>Runtime</a:t>
              </a:r>
              <a:r>
                <a:rPr lang="de-DE" dirty="0"/>
                <a:t> 1</a:t>
              </a:r>
              <a:endParaRPr dirty="0"/>
            </a:p>
          </p:txBody>
        </p:sp>
      </p:grpSp>
      <p:cxnSp>
        <p:nvCxnSpPr>
          <p:cNvPr id="46" name="Gerader Verbinder 45"/>
          <p:cNvCxnSpPr/>
          <p:nvPr/>
        </p:nvCxnSpPr>
        <p:spPr>
          <a:xfrm>
            <a:off x="6090896" y="4065132"/>
            <a:ext cx="0" cy="2249351"/>
          </a:xfrm>
          <a:prstGeom prst="line">
            <a:avLst/>
          </a:prstGeom>
          <a:ln w="38100">
            <a:solidFill>
              <a:srgbClr val="F6CF38"/>
            </a:solidFill>
          </a:ln>
        </p:spPr>
        <p:style>
          <a:lnRef idx="1">
            <a:schemeClr val="accent1"/>
          </a:lnRef>
          <a:fillRef idx="0">
            <a:schemeClr val="accent1"/>
          </a:fillRef>
          <a:effectRef idx="0">
            <a:schemeClr val="accent1"/>
          </a:effectRef>
          <a:fontRef idx="minor">
            <a:schemeClr val="tx1"/>
          </a:fontRef>
        </p:style>
      </p:cxnSp>
      <p:sp>
        <p:nvSpPr>
          <p:cNvPr id="47" name="AutoShape 27"/>
          <p:cNvSpPr>
            <a:spLocks noChangeArrowheads="1"/>
          </p:cNvSpPr>
          <p:nvPr/>
        </p:nvSpPr>
        <p:spPr bwMode="auto">
          <a:xfrm>
            <a:off x="4817143" y="4221088"/>
            <a:ext cx="2572402" cy="9504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48" name="AutoShape 28"/>
          <p:cNvSpPr>
            <a:spLocks noChangeArrowheads="1"/>
          </p:cNvSpPr>
          <p:nvPr/>
        </p:nvSpPr>
        <p:spPr bwMode="auto">
          <a:xfrm>
            <a:off x="4779545" y="4259642"/>
            <a:ext cx="2572402" cy="950400"/>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PC</a:t>
            </a:r>
          </a:p>
        </p:txBody>
      </p:sp>
      <p:sp>
        <p:nvSpPr>
          <p:cNvPr id="49" name="AutoShape 32"/>
          <p:cNvSpPr>
            <a:spLocks noChangeArrowheads="1"/>
          </p:cNvSpPr>
          <p:nvPr/>
        </p:nvSpPr>
        <p:spPr bwMode="auto">
          <a:xfrm>
            <a:off x="4852416" y="4730347"/>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50" name="AutoShape 33"/>
          <p:cNvSpPr>
            <a:spLocks noChangeArrowheads="1"/>
          </p:cNvSpPr>
          <p:nvPr/>
        </p:nvSpPr>
        <p:spPr bwMode="auto">
          <a:xfrm>
            <a:off x="4830445" y="4755268"/>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Server </a:t>
            </a:r>
          </a:p>
        </p:txBody>
      </p:sp>
      <p:sp>
        <p:nvSpPr>
          <p:cNvPr id="51" name="Textfeld 50"/>
          <p:cNvSpPr txBox="1"/>
          <p:nvPr/>
        </p:nvSpPr>
        <p:spPr>
          <a:xfrm>
            <a:off x="6055117" y="5183812"/>
            <a:ext cx="934767" cy="369332"/>
          </a:xfrm>
          <a:prstGeom prst="rect">
            <a:avLst/>
          </a:prstGeom>
          <a:noFill/>
        </p:spPr>
        <p:txBody>
          <a:bodyPr wrap="square" rtlCol="0">
            <a:spAutoFit/>
          </a:bodyPr>
          <a:lstStyle/>
          <a:p>
            <a:r>
              <a:rPr lang="de-DE" dirty="0"/>
              <a:t>ADS</a:t>
            </a:r>
          </a:p>
        </p:txBody>
      </p:sp>
      <p:sp>
        <p:nvSpPr>
          <p:cNvPr id="52" name="Textfeld 51"/>
          <p:cNvSpPr txBox="1"/>
          <p:nvPr/>
        </p:nvSpPr>
        <p:spPr>
          <a:xfrm>
            <a:off x="5364465" y="3717032"/>
            <a:ext cx="1625419" cy="369332"/>
          </a:xfrm>
          <a:prstGeom prst="rect">
            <a:avLst/>
          </a:prstGeom>
          <a:noFill/>
        </p:spPr>
        <p:txBody>
          <a:bodyPr wrap="square" rtlCol="0">
            <a:spAutoFit/>
          </a:bodyPr>
          <a:lstStyle/>
          <a:p>
            <a:r>
              <a:rPr lang="de-DE" dirty="0" err="1"/>
              <a:t>WebSockets</a:t>
            </a:r>
            <a:endParaRPr lang="de-DE" dirty="0"/>
          </a:p>
        </p:txBody>
      </p:sp>
      <p:sp>
        <p:nvSpPr>
          <p:cNvPr id="53" name="AutoShape 27"/>
          <p:cNvSpPr>
            <a:spLocks noChangeArrowheads="1"/>
          </p:cNvSpPr>
          <p:nvPr/>
        </p:nvSpPr>
        <p:spPr bwMode="auto">
          <a:xfrm>
            <a:off x="9157089" y="5676122"/>
            <a:ext cx="2572402" cy="9504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54" name="AutoShape 28"/>
          <p:cNvSpPr>
            <a:spLocks noChangeArrowheads="1"/>
          </p:cNvSpPr>
          <p:nvPr/>
        </p:nvSpPr>
        <p:spPr bwMode="auto">
          <a:xfrm>
            <a:off x="9119491" y="5714676"/>
            <a:ext cx="2572402" cy="950400"/>
          </a:xfrm>
          <a:prstGeom prst="roundRect">
            <a:avLst>
              <a:gd name="adj" fmla="val 3801"/>
            </a:avLst>
          </a:prstGeom>
          <a:solidFill>
            <a:srgbClr val="E4E7E9"/>
          </a:soli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55" name="Textfeld 54"/>
          <p:cNvSpPr txBox="1"/>
          <p:nvPr/>
        </p:nvSpPr>
        <p:spPr>
          <a:xfrm>
            <a:off x="9207966" y="5717697"/>
            <a:ext cx="2433051" cy="923330"/>
          </a:xfrm>
          <a:prstGeom prst="rect">
            <a:avLst/>
          </a:prstGeom>
          <a:noFill/>
        </p:spPr>
        <p:txBody>
          <a:bodyPr wrap="square" rtlCol="0">
            <a:spAutoFit/>
          </a:bodyPr>
          <a:lstStyle/>
          <a:p>
            <a:endParaRPr lang="de-DE" dirty="0"/>
          </a:p>
          <a:p>
            <a:endParaRPr lang="de-DE" dirty="0"/>
          </a:p>
          <a:p>
            <a:r>
              <a:rPr lang="de-DE" dirty="0"/>
              <a:t>PC</a:t>
            </a:r>
          </a:p>
        </p:txBody>
      </p:sp>
      <p:sp>
        <p:nvSpPr>
          <p:cNvPr id="56" name="AutoShape 32"/>
          <p:cNvSpPr>
            <a:spLocks noChangeArrowheads="1"/>
          </p:cNvSpPr>
          <p:nvPr/>
        </p:nvSpPr>
        <p:spPr bwMode="auto">
          <a:xfrm>
            <a:off x="9196521" y="5789705"/>
            <a:ext cx="2449819"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57" name="AutoShape 33"/>
          <p:cNvSpPr>
            <a:spLocks noChangeArrowheads="1"/>
          </p:cNvSpPr>
          <p:nvPr/>
        </p:nvSpPr>
        <p:spPr bwMode="auto">
          <a:xfrm>
            <a:off x="9172625" y="5814421"/>
            <a:ext cx="2449345" cy="407332"/>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err="1"/>
              <a:t>TwinCAT</a:t>
            </a:r>
            <a:r>
              <a:rPr lang="de-DE" dirty="0"/>
              <a:t> </a:t>
            </a:r>
            <a:r>
              <a:rPr lang="de-DE" dirty="0" err="1"/>
              <a:t>Runtime</a:t>
            </a:r>
            <a:r>
              <a:rPr lang="de-DE" dirty="0"/>
              <a:t> n</a:t>
            </a:r>
            <a:endParaRPr dirty="0"/>
          </a:p>
        </p:txBody>
      </p:sp>
      <p:sp>
        <p:nvSpPr>
          <p:cNvPr id="58" name="AutoShape 27"/>
          <p:cNvSpPr>
            <a:spLocks noChangeArrowheads="1"/>
          </p:cNvSpPr>
          <p:nvPr/>
        </p:nvSpPr>
        <p:spPr bwMode="auto">
          <a:xfrm>
            <a:off x="4817143" y="5679952"/>
            <a:ext cx="2572402" cy="9504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59" name="AutoShape 28"/>
          <p:cNvSpPr>
            <a:spLocks noChangeArrowheads="1"/>
          </p:cNvSpPr>
          <p:nvPr/>
        </p:nvSpPr>
        <p:spPr bwMode="auto">
          <a:xfrm>
            <a:off x="4779545" y="5718506"/>
            <a:ext cx="2572402" cy="950400"/>
          </a:xfrm>
          <a:prstGeom prst="roundRect">
            <a:avLst>
              <a:gd name="adj" fmla="val 3801"/>
            </a:avLst>
          </a:prstGeom>
          <a:solidFill>
            <a:srgbClr val="E4E7E9"/>
          </a:soli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60" name="Textfeld 59"/>
          <p:cNvSpPr txBox="1"/>
          <p:nvPr/>
        </p:nvSpPr>
        <p:spPr>
          <a:xfrm>
            <a:off x="4868020" y="5721527"/>
            <a:ext cx="759253" cy="923330"/>
          </a:xfrm>
          <a:prstGeom prst="rect">
            <a:avLst/>
          </a:prstGeom>
          <a:noFill/>
        </p:spPr>
        <p:txBody>
          <a:bodyPr wrap="square" rtlCol="0">
            <a:spAutoFit/>
          </a:bodyPr>
          <a:lstStyle/>
          <a:p>
            <a:endParaRPr lang="de-DE" dirty="0"/>
          </a:p>
          <a:p>
            <a:endParaRPr lang="de-DE" dirty="0"/>
          </a:p>
          <a:p>
            <a:r>
              <a:rPr lang="de-DE" dirty="0"/>
              <a:t>PC</a:t>
            </a:r>
          </a:p>
        </p:txBody>
      </p:sp>
      <p:sp>
        <p:nvSpPr>
          <p:cNvPr id="61" name="AutoShape 32"/>
          <p:cNvSpPr>
            <a:spLocks noChangeArrowheads="1"/>
          </p:cNvSpPr>
          <p:nvPr/>
        </p:nvSpPr>
        <p:spPr bwMode="auto">
          <a:xfrm>
            <a:off x="4856575" y="5793535"/>
            <a:ext cx="2449819"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62" name="AutoShape 33"/>
          <p:cNvSpPr>
            <a:spLocks noChangeArrowheads="1"/>
          </p:cNvSpPr>
          <p:nvPr/>
        </p:nvSpPr>
        <p:spPr bwMode="auto">
          <a:xfrm>
            <a:off x="4832679" y="5818251"/>
            <a:ext cx="2449345" cy="407332"/>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err="1"/>
              <a:t>TwinCAT</a:t>
            </a:r>
            <a:r>
              <a:rPr lang="de-DE" dirty="0"/>
              <a:t> </a:t>
            </a:r>
            <a:r>
              <a:rPr lang="de-DE" dirty="0" err="1"/>
              <a:t>Runtime</a:t>
            </a:r>
            <a:r>
              <a:rPr lang="de-DE" dirty="0"/>
              <a:t> 2</a:t>
            </a:r>
            <a:endParaRPr dirty="0"/>
          </a:p>
        </p:txBody>
      </p:sp>
      <p:pic>
        <p:nvPicPr>
          <p:cNvPr id="63" name="Grafik 62"/>
          <p:cNvPicPr>
            <a:picLocks noChangeAspect="1"/>
          </p:cNvPicPr>
          <p:nvPr/>
        </p:nvPicPr>
        <p:blipFill rotWithShape="1">
          <a:blip r:embed="rId3">
            <a:extLst>
              <a:ext uri="{28A0092B-C50C-407E-A947-70E740481C1C}">
                <a14:useLocalDpi xmlns:a14="http://schemas.microsoft.com/office/drawing/2010/main" val="0"/>
              </a:ext>
            </a:extLst>
          </a:blip>
          <a:srcRect b="668"/>
          <a:stretch/>
        </p:blipFill>
        <p:spPr>
          <a:xfrm>
            <a:off x="9981402" y="1323808"/>
            <a:ext cx="950202" cy="1333831"/>
          </a:xfrm>
          <a:prstGeom prst="rect">
            <a:avLst/>
          </a:prstGeom>
        </p:spPr>
      </p:pic>
    </p:spTree>
    <p:extLst>
      <p:ext uri="{BB962C8B-B14F-4D97-AF65-F5344CB8AC3E}">
        <p14:creationId xmlns:p14="http://schemas.microsoft.com/office/powerpoint/2010/main" val="2012675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err="1"/>
              <a:t>TwinCAT</a:t>
            </a:r>
            <a:r>
              <a:rPr lang="de-DE" sz="2000" b="0" dirty="0"/>
              <a:t> HMI </a:t>
            </a:r>
            <a:br>
              <a:rPr lang="de-DE" sz="2400" b="0" dirty="0"/>
            </a:br>
            <a:r>
              <a:rPr lang="de-DE"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p:txBody>
          <a:bodyPr/>
          <a:lstStyle/>
          <a:p>
            <a:r>
              <a:rPr lang="en-US" dirty="0"/>
              <a:t>Introduction</a:t>
            </a:r>
          </a:p>
          <a:p>
            <a:r>
              <a:rPr lang="en-US" dirty="0"/>
              <a:t>Engineering</a:t>
            </a:r>
          </a:p>
          <a:p>
            <a:r>
              <a:rPr lang="en-US" dirty="0"/>
              <a:t>Architecture</a:t>
            </a:r>
          </a:p>
          <a:p>
            <a:r>
              <a:rPr lang="en-US" dirty="0"/>
              <a:t>Scenarios</a:t>
            </a:r>
          </a:p>
          <a:p>
            <a:r>
              <a:rPr lang="en-US" b="1" dirty="0"/>
              <a:t>Products</a:t>
            </a:r>
          </a:p>
          <a:p>
            <a:r>
              <a:rPr lang="en-US" dirty="0"/>
              <a:t>Features</a:t>
            </a:r>
          </a:p>
          <a:p>
            <a:r>
              <a:rPr lang="en-US" dirty="0"/>
              <a:t>What’s New</a:t>
            </a:r>
          </a:p>
        </p:txBody>
      </p:sp>
      <p:pic>
        <p:nvPicPr>
          <p:cNvPr id="6" name="Bildplatzhalter 6">
            <a:extLst>
              <a:ext uri="{FF2B5EF4-FFF2-40B4-BE49-F238E27FC236}">
                <a16:creationId xmlns:a16="http://schemas.microsoft.com/office/drawing/2014/main" id="{E4F384CC-6C89-40AB-976E-4F2CEE501558}"/>
              </a:ext>
            </a:extLst>
          </p:cNvPr>
          <p:cNvPicPr>
            <a:picLocks noChangeAspect="1"/>
          </p:cNvPicPr>
          <p:nvPr/>
        </p:nvPicPr>
        <p:blipFill rotWithShape="1">
          <a:blip r:embed="rId2">
            <a:extLst>
              <a:ext uri="{28A0092B-C50C-407E-A947-70E740481C1C}">
                <a14:useLocalDpi xmlns:a14="http://schemas.microsoft.com/office/drawing/2010/main" val="0"/>
              </a:ext>
            </a:extLst>
          </a:blip>
          <a:srcRect l="20123" r="14355" b="13388"/>
          <a:stretch/>
        </p:blipFill>
        <p:spPr>
          <a:xfrm>
            <a:off x="6096000" y="1090800"/>
            <a:ext cx="6096000" cy="5767200"/>
          </a:xfrm>
          <a:prstGeom prst="rect">
            <a:avLst/>
          </a:prstGeom>
        </p:spPr>
      </p:pic>
    </p:spTree>
    <p:extLst>
      <p:ext uri="{BB962C8B-B14F-4D97-AF65-F5344CB8AC3E}">
        <p14:creationId xmlns:p14="http://schemas.microsoft.com/office/powerpoint/2010/main" val="829189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5"/>
          </p:nvPr>
        </p:nvSpPr>
        <p:spPr/>
        <p:txBody>
          <a:bodyPr/>
          <a:lstStyle/>
          <a:p>
            <a:r>
              <a:rPr lang="de-DE" dirty="0"/>
              <a:t>TE2000 TC3 HMI Engineering</a:t>
            </a:r>
          </a:p>
          <a:p>
            <a:pPr lvl="1"/>
            <a:r>
              <a:rPr lang="de-DE" dirty="0"/>
              <a:t>HMI Engineering </a:t>
            </a:r>
            <a:r>
              <a:rPr lang="en-US" dirty="0"/>
              <a:t>environment</a:t>
            </a:r>
            <a:r>
              <a:rPr lang="de-DE" dirty="0"/>
              <a:t> </a:t>
            </a:r>
            <a:r>
              <a:rPr lang="en-US" dirty="0"/>
              <a:t>integrated</a:t>
            </a:r>
            <a:r>
              <a:rPr lang="de-DE" dirty="0"/>
              <a:t> in Visual Studio</a:t>
            </a:r>
          </a:p>
          <a:p>
            <a:r>
              <a:rPr lang="de-DE" dirty="0"/>
              <a:t>TF2000 TC3 HMI Server </a:t>
            </a:r>
          </a:p>
          <a:p>
            <a:pPr lvl="1"/>
            <a:r>
              <a:rPr lang="en-US" dirty="0"/>
              <a:t>One Client (Browser) and one Target (ADS) connection integrated</a:t>
            </a:r>
          </a:p>
          <a:p>
            <a:r>
              <a:rPr lang="de-DE" dirty="0"/>
              <a:t>TF20x0 TC3 HMI Clients Pack</a:t>
            </a:r>
          </a:p>
          <a:p>
            <a:pPr lvl="1"/>
            <a:r>
              <a:rPr lang="en-US" dirty="0"/>
              <a:t>Extension of the number of concurrent client connections</a:t>
            </a:r>
          </a:p>
          <a:p>
            <a:r>
              <a:rPr lang="de-DE" dirty="0"/>
              <a:t>TF20x0 TC3 HMI Targets Pack</a:t>
            </a:r>
          </a:p>
          <a:p>
            <a:pPr lvl="1"/>
            <a:r>
              <a:rPr lang="en-US" dirty="0"/>
              <a:t>Extension of the number of concurrent target connections</a:t>
            </a:r>
          </a:p>
          <a:p>
            <a:endParaRPr lang="de-DE" dirty="0"/>
          </a:p>
        </p:txBody>
      </p:sp>
      <p:sp>
        <p:nvSpPr>
          <p:cNvPr id="4" name="Titel 3"/>
          <p:cNvSpPr>
            <a:spLocks noGrp="1"/>
          </p:cNvSpPr>
          <p:nvPr>
            <p:ph type="title"/>
          </p:nvPr>
        </p:nvSpPr>
        <p:spPr>
          <a:xfrm>
            <a:off x="-1" y="143011"/>
            <a:ext cx="10137600" cy="937143"/>
          </a:xfrm>
        </p:spPr>
        <p:txBody>
          <a:bodyPr/>
          <a:lstStyle/>
          <a:p>
            <a:r>
              <a:rPr lang="de-DE" sz="2000" b="0" dirty="0"/>
              <a:t>TwinCAT HMI | Products</a:t>
            </a:r>
            <a:br>
              <a:rPr lang="de-DE" dirty="0"/>
            </a:br>
            <a:r>
              <a:rPr lang="de-DE" dirty="0" err="1"/>
              <a:t>Products</a:t>
            </a:r>
            <a:endParaRPr lang="de-DE" dirty="0"/>
          </a:p>
        </p:txBody>
      </p:sp>
    </p:spTree>
    <p:extLst>
      <p:ext uri="{BB962C8B-B14F-4D97-AF65-F5344CB8AC3E}">
        <p14:creationId xmlns:p14="http://schemas.microsoft.com/office/powerpoint/2010/main" val="4112120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5"/>
          </p:nvPr>
        </p:nvSpPr>
        <p:spPr/>
        <p:txBody>
          <a:bodyPr/>
          <a:lstStyle/>
          <a:p>
            <a:r>
              <a:rPr lang="en-US" dirty="0"/>
              <a:t>TF2110 TC3 HMI OPC UA</a:t>
            </a:r>
          </a:p>
          <a:p>
            <a:pPr lvl="1"/>
            <a:r>
              <a:rPr lang="en-US" dirty="0"/>
              <a:t>Vendor-independent communication protocol</a:t>
            </a:r>
          </a:p>
          <a:p>
            <a:r>
              <a:rPr lang="en-US" dirty="0"/>
              <a:t>TF2200 TC3 HMI Extension SDK</a:t>
            </a:r>
          </a:p>
          <a:p>
            <a:pPr lvl="1"/>
            <a:r>
              <a:rPr lang="en-US" dirty="0"/>
              <a:t>Integration of custom .NET business logic</a:t>
            </a:r>
          </a:p>
          <a:p>
            <a:r>
              <a:rPr lang="en-US" dirty="0"/>
              <a:t>TF2300 TC3 HMI Scope</a:t>
            </a:r>
          </a:p>
          <a:p>
            <a:pPr lvl="1"/>
            <a:r>
              <a:rPr lang="en-US" dirty="0"/>
              <a:t>Integration of TwinCAT Scope</a:t>
            </a:r>
          </a:p>
          <a:p>
            <a:endParaRPr lang="de-DE" dirty="0"/>
          </a:p>
        </p:txBody>
      </p:sp>
      <p:sp>
        <p:nvSpPr>
          <p:cNvPr id="4" name="Titel 3"/>
          <p:cNvSpPr>
            <a:spLocks noGrp="1"/>
          </p:cNvSpPr>
          <p:nvPr>
            <p:ph type="title"/>
          </p:nvPr>
        </p:nvSpPr>
        <p:spPr>
          <a:xfrm>
            <a:off x="-1" y="143011"/>
            <a:ext cx="10137600" cy="937143"/>
          </a:xfrm>
        </p:spPr>
        <p:txBody>
          <a:bodyPr/>
          <a:lstStyle/>
          <a:p>
            <a:r>
              <a:rPr lang="de-DE" sz="2000" b="0" dirty="0"/>
              <a:t>TwinCAT HMI | Products</a:t>
            </a:r>
            <a:br>
              <a:rPr lang="de-DE" dirty="0"/>
            </a:br>
            <a:r>
              <a:rPr lang="de-DE" dirty="0" err="1"/>
              <a:t>Products</a:t>
            </a:r>
            <a:endParaRPr lang="de-DE" dirty="0"/>
          </a:p>
        </p:txBody>
      </p:sp>
    </p:spTree>
    <p:extLst>
      <p:ext uri="{BB962C8B-B14F-4D97-AF65-F5344CB8AC3E}">
        <p14:creationId xmlns:p14="http://schemas.microsoft.com/office/powerpoint/2010/main" val="222766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DC90C3-BBCB-4EBF-A2F2-2FA0430A89AB}"/>
              </a:ext>
            </a:extLst>
          </p:cNvPr>
          <p:cNvSpPr>
            <a:spLocks noGrp="1"/>
          </p:cNvSpPr>
          <p:nvPr>
            <p:ph type="title"/>
          </p:nvPr>
        </p:nvSpPr>
        <p:spPr>
          <a:xfrm>
            <a:off x="-1" y="173788"/>
            <a:ext cx="10137600" cy="906366"/>
          </a:xfrm>
        </p:spPr>
        <p:txBody>
          <a:bodyPr/>
          <a:lstStyle/>
          <a:p>
            <a:r>
              <a:rPr lang="de-DE" sz="2000" b="0" dirty="0"/>
              <a:t>TwinCAT HMI | Products</a:t>
            </a:r>
            <a:br>
              <a:rPr lang="de-DE" sz="2000" dirty="0"/>
            </a:br>
            <a:r>
              <a:rPr lang="de-DE" sz="2000" dirty="0"/>
              <a:t>Business Model</a:t>
            </a:r>
            <a:endParaRPr lang="en-GB" dirty="0"/>
          </a:p>
        </p:txBody>
      </p:sp>
      <p:sp>
        <p:nvSpPr>
          <p:cNvPr id="3" name="Textplatzhalter 1">
            <a:extLst>
              <a:ext uri="{FF2B5EF4-FFF2-40B4-BE49-F238E27FC236}">
                <a16:creationId xmlns:a16="http://schemas.microsoft.com/office/drawing/2014/main" id="{A0DCA00D-EEB4-44D2-9687-6CA688F5288C}"/>
              </a:ext>
            </a:extLst>
          </p:cNvPr>
          <p:cNvSpPr txBox="1">
            <a:spLocks/>
          </p:cNvSpPr>
          <p:nvPr/>
        </p:nvSpPr>
        <p:spPr>
          <a:xfrm>
            <a:off x="1" y="1201131"/>
            <a:ext cx="12216679" cy="5656867"/>
          </a:xfrm>
          <a:prstGeom prst="rect">
            <a:avLst/>
          </a:prstGeom>
        </p:spPr>
        <p:txBody>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lvl="1">
              <a:buFont typeface="Wingdings" panose="05000000000000000000" pitchFamily="2" charset="2"/>
              <a:buChar char="§"/>
            </a:pPr>
            <a:r>
              <a:rPr lang="en-GB" dirty="0"/>
              <a:t>Licensing is </a:t>
            </a:r>
            <a:r>
              <a:rPr lang="en-GB" b="1" dirty="0"/>
              <a:t>not</a:t>
            </a:r>
            <a:r>
              <a:rPr lang="en-GB" dirty="0"/>
              <a:t> based on the number of tags!</a:t>
            </a:r>
          </a:p>
          <a:p>
            <a:endParaRPr lang="de-DE" dirty="0"/>
          </a:p>
          <a:p>
            <a:pPr lvl="1">
              <a:buFont typeface="Wingdings" panose="05000000000000000000" pitchFamily="2" charset="2"/>
              <a:buChar char="§"/>
            </a:pPr>
            <a:r>
              <a:rPr lang="en-GB" dirty="0"/>
              <a:t>HMI Engineering is free of charge</a:t>
            </a:r>
          </a:p>
          <a:p>
            <a:pPr lvl="2"/>
            <a:r>
              <a:rPr lang="en-GB" dirty="0"/>
              <a:t>Including updates and support</a:t>
            </a:r>
            <a:br>
              <a:rPr lang="de-DE" dirty="0"/>
            </a:br>
            <a:endParaRPr lang="de-DE" dirty="0"/>
          </a:p>
          <a:p>
            <a:pPr lvl="1">
              <a:buFont typeface="Wingdings" panose="05000000000000000000" pitchFamily="2" charset="2"/>
              <a:buChar char="§"/>
            </a:pPr>
            <a:r>
              <a:rPr lang="de-DE" dirty="0"/>
              <a:t>Licensing </a:t>
            </a:r>
            <a:r>
              <a:rPr lang="de-DE" dirty="0" err="1"/>
              <a:t>is</a:t>
            </a:r>
            <a:r>
              <a:rPr lang="de-DE" dirty="0"/>
              <a:t> </a:t>
            </a:r>
            <a:r>
              <a:rPr lang="de-DE" dirty="0" err="1"/>
              <a:t>based</a:t>
            </a:r>
            <a:r>
              <a:rPr lang="de-DE" dirty="0"/>
              <a:t> on</a:t>
            </a:r>
          </a:p>
          <a:p>
            <a:pPr lvl="2"/>
            <a:r>
              <a:rPr lang="en-GB" dirty="0"/>
              <a:t>Platform level (like TC3) of TC HMI Server</a:t>
            </a:r>
          </a:p>
          <a:p>
            <a:pPr lvl="2"/>
            <a:r>
              <a:rPr lang="en-GB" dirty="0"/>
              <a:t>Amount of clients and targets</a:t>
            </a:r>
          </a:p>
          <a:p>
            <a:endParaRPr lang="en-US" dirty="0"/>
          </a:p>
          <a:p>
            <a:endParaRPr lang="en-US" dirty="0"/>
          </a:p>
          <a:p>
            <a:endParaRPr lang="en-US" dirty="0"/>
          </a:p>
          <a:p>
            <a:endParaRPr lang="en-US" dirty="0"/>
          </a:p>
          <a:p>
            <a:pPr marL="0" indent="0">
              <a:buFont typeface="Wingdings" pitchFamily="2" charset="2"/>
              <a:buNone/>
            </a:pPr>
            <a:endParaRPr lang="en-US" dirty="0"/>
          </a:p>
          <a:p>
            <a:pPr marL="0" indent="0">
              <a:buFont typeface="Wingdings" pitchFamily="2" charset="2"/>
              <a:buNone/>
            </a:pPr>
            <a:endParaRPr lang="en-US" dirty="0"/>
          </a:p>
          <a:p>
            <a:endParaRPr lang="en-US" dirty="0"/>
          </a:p>
          <a:p>
            <a:endParaRPr lang="en-US" dirty="0"/>
          </a:p>
          <a:p>
            <a:endParaRPr lang="en-US" dirty="0"/>
          </a:p>
          <a:p>
            <a:endParaRPr lang="en-US" dirty="0"/>
          </a:p>
        </p:txBody>
      </p:sp>
      <p:grpSp>
        <p:nvGrpSpPr>
          <p:cNvPr id="4" name="Gruppieren 3">
            <a:extLst>
              <a:ext uri="{FF2B5EF4-FFF2-40B4-BE49-F238E27FC236}">
                <a16:creationId xmlns:a16="http://schemas.microsoft.com/office/drawing/2014/main" id="{60C97EE4-3020-414F-9B3B-678782011890}"/>
              </a:ext>
            </a:extLst>
          </p:cNvPr>
          <p:cNvGrpSpPr/>
          <p:nvPr/>
        </p:nvGrpSpPr>
        <p:grpSpPr>
          <a:xfrm>
            <a:off x="10162761" y="1412776"/>
            <a:ext cx="1440000" cy="1440000"/>
            <a:chOff x="5786330" y="2559767"/>
            <a:chExt cx="1080000" cy="1080000"/>
          </a:xfrm>
        </p:grpSpPr>
        <p:sp>
          <p:nvSpPr>
            <p:cNvPr id="23" name="&quot;Nein&quot;-Symbol 29">
              <a:extLst>
                <a:ext uri="{FF2B5EF4-FFF2-40B4-BE49-F238E27FC236}">
                  <a16:creationId xmlns:a16="http://schemas.microsoft.com/office/drawing/2014/main" id="{DC763183-8ABA-4B48-B227-11AB1E7E23F1}"/>
                </a:ext>
              </a:extLst>
            </p:cNvPr>
            <p:cNvSpPr/>
            <p:nvPr/>
          </p:nvSpPr>
          <p:spPr>
            <a:xfrm>
              <a:off x="5786330" y="2559767"/>
              <a:ext cx="1080000" cy="1080000"/>
            </a:xfrm>
            <a:prstGeom prst="noSmoking">
              <a:avLst>
                <a:gd name="adj" fmla="val 12253"/>
              </a:avLst>
            </a:prstGeom>
            <a:solidFill>
              <a:schemeClr val="accent3">
                <a:lumMod val="20000"/>
                <a:lumOff val="80000"/>
              </a:schemeClr>
            </a:solidFill>
            <a:ln>
              <a:solidFill>
                <a:schemeClr val="accent3">
                  <a:lumMod val="20000"/>
                  <a:lumOff val="80000"/>
                </a:schemeClr>
              </a:solidFill>
            </a:ln>
          </p:spPr>
          <p:style>
            <a:lnRef idx="2">
              <a:schemeClr val="accent4"/>
            </a:lnRef>
            <a:fillRef idx="1">
              <a:schemeClr val="lt1"/>
            </a:fillRef>
            <a:effectRef idx="0">
              <a:schemeClr val="accent4"/>
            </a:effectRef>
            <a:fontRef idx="minor">
              <a:schemeClr val="dk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24" name="Textfeld 23">
              <a:extLst>
                <a:ext uri="{FF2B5EF4-FFF2-40B4-BE49-F238E27FC236}">
                  <a16:creationId xmlns:a16="http://schemas.microsoft.com/office/drawing/2014/main" id="{4EF1DEF3-B45A-4BB1-A3A1-0FCAC5A12914}"/>
                </a:ext>
              </a:extLst>
            </p:cNvPr>
            <p:cNvSpPr txBox="1"/>
            <p:nvPr/>
          </p:nvSpPr>
          <p:spPr>
            <a:xfrm>
              <a:off x="5922613" y="2903560"/>
              <a:ext cx="810088" cy="392415"/>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No count of tags</a:t>
              </a:r>
            </a:p>
          </p:txBody>
        </p:sp>
      </p:grpSp>
      <p:sp>
        <p:nvSpPr>
          <p:cNvPr id="7" name="AutoShape 28">
            <a:extLst>
              <a:ext uri="{FF2B5EF4-FFF2-40B4-BE49-F238E27FC236}">
                <a16:creationId xmlns:a16="http://schemas.microsoft.com/office/drawing/2014/main" id="{949EEAE4-4AFC-4B7F-8206-46AE172C855F}"/>
              </a:ext>
            </a:extLst>
          </p:cNvPr>
          <p:cNvSpPr>
            <a:spLocks noChangeArrowheads="1"/>
          </p:cNvSpPr>
          <p:nvPr/>
        </p:nvSpPr>
        <p:spPr bwMode="auto">
          <a:xfrm>
            <a:off x="371639" y="4653136"/>
            <a:ext cx="11412993" cy="1944000"/>
          </a:xfrm>
          <a:prstGeom prst="roundRect">
            <a:avLst>
              <a:gd name="adj" fmla="val 0"/>
            </a:avLst>
          </a:prstGeom>
          <a:solidFill>
            <a:srgbClr val="CCD2DA"/>
          </a:solidFill>
          <a:ln>
            <a:noFill/>
          </a:ln>
        </p:spPr>
        <p:txBody>
          <a:bodyPr wrap="none" anchor="t"/>
          <a:lstStyle/>
          <a:p>
            <a:pPr>
              <a:spcBef>
                <a:spcPct val="0"/>
              </a:spcBef>
            </a:pPr>
            <a:endParaRPr lang="de-DE" altLang="de-DE" dirty="0"/>
          </a:p>
        </p:txBody>
      </p:sp>
      <p:sp>
        <p:nvSpPr>
          <p:cNvPr id="8" name="AutoShape 33">
            <a:extLst>
              <a:ext uri="{FF2B5EF4-FFF2-40B4-BE49-F238E27FC236}">
                <a16:creationId xmlns:a16="http://schemas.microsoft.com/office/drawing/2014/main" id="{E7F6C5A4-73C5-4722-9C13-8614E5253852}"/>
              </a:ext>
            </a:extLst>
          </p:cNvPr>
          <p:cNvSpPr>
            <a:spLocks noChangeArrowheads="1"/>
          </p:cNvSpPr>
          <p:nvPr/>
        </p:nvSpPr>
        <p:spPr bwMode="auto">
          <a:xfrm>
            <a:off x="650261" y="4941168"/>
            <a:ext cx="2060291" cy="1363772"/>
          </a:xfrm>
          <a:prstGeom prst="roundRect">
            <a:avLst>
              <a:gd name="adj" fmla="val 0"/>
            </a:avLst>
          </a:prstGeom>
          <a:solidFill>
            <a:schemeClr val="bg1"/>
          </a:solidFill>
          <a:ln>
            <a:noFill/>
          </a:ln>
        </p:spPr>
        <p:txBody>
          <a:bodyPr wrap="none" anchor="t"/>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endParaRPr sz="1400" b="1" dirty="0"/>
          </a:p>
        </p:txBody>
      </p:sp>
      <p:sp>
        <p:nvSpPr>
          <p:cNvPr id="9" name="AutoShape 152">
            <a:extLst>
              <a:ext uri="{FF2B5EF4-FFF2-40B4-BE49-F238E27FC236}">
                <a16:creationId xmlns:a16="http://schemas.microsoft.com/office/drawing/2014/main" id="{6CD038BF-16F4-400D-9896-927C5AFB7782}"/>
              </a:ext>
            </a:extLst>
          </p:cNvPr>
          <p:cNvSpPr>
            <a:spLocks noChangeArrowheads="1"/>
          </p:cNvSpPr>
          <p:nvPr/>
        </p:nvSpPr>
        <p:spPr bwMode="auto">
          <a:xfrm>
            <a:off x="765301" y="5065267"/>
            <a:ext cx="1830362" cy="316025"/>
          </a:xfrm>
          <a:prstGeom prst="roundRect">
            <a:avLst>
              <a:gd name="adj" fmla="val 0"/>
            </a:avLst>
          </a:prstGeom>
          <a:solidFill>
            <a:schemeClr val="accent3">
              <a:alpha val="80000"/>
            </a:schemeClr>
          </a:solidFill>
          <a:ln>
            <a:noFill/>
          </a:ln>
          <a:effectLst/>
        </p:spPr>
        <p:txBody>
          <a:bodyPr anchor="t" anchorCtr="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400" dirty="0">
                <a:solidFill>
                  <a:schemeClr val="bg1"/>
                </a:solidFill>
                <a:latin typeface="+mj-lt"/>
                <a:ea typeface="ヒラギノ角ゴ Pro W3" pitchFamily="1" charset="-128"/>
              </a:rPr>
              <a:t> TF2000 HMI Server </a:t>
            </a:r>
          </a:p>
        </p:txBody>
      </p:sp>
      <p:sp>
        <p:nvSpPr>
          <p:cNvPr id="10" name="AutoShape 152">
            <a:extLst>
              <a:ext uri="{FF2B5EF4-FFF2-40B4-BE49-F238E27FC236}">
                <a16:creationId xmlns:a16="http://schemas.microsoft.com/office/drawing/2014/main" id="{EF2AE75D-79EB-425C-8644-A2B2AD6F97AF}"/>
              </a:ext>
            </a:extLst>
          </p:cNvPr>
          <p:cNvSpPr>
            <a:spLocks noChangeArrowheads="1"/>
          </p:cNvSpPr>
          <p:nvPr/>
        </p:nvSpPr>
        <p:spPr bwMode="auto">
          <a:xfrm>
            <a:off x="3215681" y="4720964"/>
            <a:ext cx="6192688" cy="1800000"/>
          </a:xfrm>
          <a:prstGeom prst="roundRect">
            <a:avLst>
              <a:gd name="adj" fmla="val 0"/>
            </a:avLst>
          </a:prstGeom>
          <a:solidFill>
            <a:schemeClr val="bg1"/>
          </a:solidFill>
          <a:ln>
            <a:noFill/>
          </a:ln>
          <a:effectLst/>
        </p:spPr>
        <p:txBody>
          <a:bodyPr anchor="t" anchorCtr="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400" b="1" dirty="0">
                <a:latin typeface="+mj-lt"/>
                <a:ea typeface="ヒラギノ角ゴ Pro W3" pitchFamily="1" charset="-128"/>
              </a:rPr>
              <a:t>   Optional</a:t>
            </a:r>
          </a:p>
        </p:txBody>
      </p:sp>
      <p:sp>
        <p:nvSpPr>
          <p:cNvPr id="11" name="AutoShape 152">
            <a:extLst>
              <a:ext uri="{FF2B5EF4-FFF2-40B4-BE49-F238E27FC236}">
                <a16:creationId xmlns:a16="http://schemas.microsoft.com/office/drawing/2014/main" id="{1975FBEE-1145-4048-89A7-1E122AB39CD2}"/>
              </a:ext>
            </a:extLst>
          </p:cNvPr>
          <p:cNvSpPr>
            <a:spLocks noChangeArrowheads="1"/>
          </p:cNvSpPr>
          <p:nvPr/>
        </p:nvSpPr>
        <p:spPr bwMode="auto">
          <a:xfrm>
            <a:off x="3425554" y="5340843"/>
            <a:ext cx="2598437" cy="316025"/>
          </a:xfrm>
          <a:prstGeom prst="roundRect">
            <a:avLst>
              <a:gd name="adj" fmla="val 0"/>
            </a:avLst>
          </a:prstGeom>
          <a:solidFill>
            <a:srgbClr val="BFC7CB"/>
          </a:solidFill>
          <a:ln>
            <a:noFill/>
          </a:ln>
          <a:effectLst/>
        </p:spPr>
        <p:txBody>
          <a:bodyPr anchor="t" anchorCtr="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dirty="0"/>
              <a:t>1 / 2 / 3 / 5 / 10 / 20 / 25 / 100</a:t>
            </a:r>
          </a:p>
        </p:txBody>
      </p:sp>
      <p:sp>
        <p:nvSpPr>
          <p:cNvPr id="12" name="AutoShape 152">
            <a:extLst>
              <a:ext uri="{FF2B5EF4-FFF2-40B4-BE49-F238E27FC236}">
                <a16:creationId xmlns:a16="http://schemas.microsoft.com/office/drawing/2014/main" id="{D9173F3F-A6C5-4162-968A-F7EF2A744621}"/>
              </a:ext>
            </a:extLst>
          </p:cNvPr>
          <p:cNvSpPr>
            <a:spLocks noChangeArrowheads="1"/>
          </p:cNvSpPr>
          <p:nvPr/>
        </p:nvSpPr>
        <p:spPr bwMode="auto">
          <a:xfrm>
            <a:off x="3425555" y="5026399"/>
            <a:ext cx="2598437" cy="316025"/>
          </a:xfrm>
          <a:prstGeom prst="roundRect">
            <a:avLst>
              <a:gd name="adj" fmla="val 0"/>
            </a:avLst>
          </a:prstGeom>
          <a:solidFill>
            <a:schemeClr val="accent3">
              <a:alpha val="80000"/>
            </a:schemeClr>
          </a:solidFill>
          <a:ln>
            <a:noFill/>
          </a:ln>
        </p:spPr>
        <p:txBody>
          <a:bodyPr wrap="none" anchor="ctr"/>
          <a:lstStyle/>
          <a:p>
            <a:pPr algn="ctr">
              <a:spcBef>
                <a:spcPct val="0"/>
              </a:spcBef>
            </a:pPr>
            <a:r>
              <a:rPr lang="de-DE" sz="1400" dirty="0">
                <a:solidFill>
                  <a:schemeClr val="bg1"/>
                </a:solidFill>
                <a:latin typeface="+mj-lt"/>
              </a:rPr>
              <a:t>TF20x0 Clients Pack</a:t>
            </a:r>
          </a:p>
        </p:txBody>
      </p:sp>
      <p:sp>
        <p:nvSpPr>
          <p:cNvPr id="13" name="AutoShape 152">
            <a:extLst>
              <a:ext uri="{FF2B5EF4-FFF2-40B4-BE49-F238E27FC236}">
                <a16:creationId xmlns:a16="http://schemas.microsoft.com/office/drawing/2014/main" id="{2F4D61B6-6389-47CC-93DF-26FAD688D84F}"/>
              </a:ext>
            </a:extLst>
          </p:cNvPr>
          <p:cNvSpPr>
            <a:spLocks noChangeArrowheads="1"/>
          </p:cNvSpPr>
          <p:nvPr/>
        </p:nvSpPr>
        <p:spPr bwMode="auto">
          <a:xfrm>
            <a:off x="3427675" y="6060923"/>
            <a:ext cx="2594903" cy="316025"/>
          </a:xfrm>
          <a:prstGeom prst="roundRect">
            <a:avLst>
              <a:gd name="adj" fmla="val 0"/>
            </a:avLst>
          </a:prstGeom>
          <a:solidFill>
            <a:srgbClr val="BFC7CB"/>
          </a:solidFill>
          <a:ln>
            <a:noFill/>
          </a:ln>
          <a:effectLst/>
        </p:spPr>
        <p:txBody>
          <a:bodyPr anchor="t" anchorCtr="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dirty="0"/>
              <a:t>1 / 2 / 3 / 5 / 10 / 20 / 25 / 100</a:t>
            </a:r>
          </a:p>
        </p:txBody>
      </p:sp>
      <p:sp>
        <p:nvSpPr>
          <p:cNvPr id="14" name="AutoShape 152">
            <a:extLst>
              <a:ext uri="{FF2B5EF4-FFF2-40B4-BE49-F238E27FC236}">
                <a16:creationId xmlns:a16="http://schemas.microsoft.com/office/drawing/2014/main" id="{ABE188DF-E578-4A75-A7F6-0327868AFA5B}"/>
              </a:ext>
            </a:extLst>
          </p:cNvPr>
          <p:cNvSpPr>
            <a:spLocks noChangeArrowheads="1"/>
          </p:cNvSpPr>
          <p:nvPr/>
        </p:nvSpPr>
        <p:spPr bwMode="auto">
          <a:xfrm>
            <a:off x="3427676" y="5746479"/>
            <a:ext cx="2594903" cy="316025"/>
          </a:xfrm>
          <a:prstGeom prst="roundRect">
            <a:avLst>
              <a:gd name="adj" fmla="val 0"/>
            </a:avLst>
          </a:prstGeom>
          <a:solidFill>
            <a:schemeClr val="accent3">
              <a:alpha val="80000"/>
            </a:schemeClr>
          </a:solidFill>
          <a:ln>
            <a:noFill/>
          </a:ln>
        </p:spPr>
        <p:txBody>
          <a:bodyPr wrap="none" anchor="ctr"/>
          <a:lstStyle/>
          <a:p>
            <a:pPr algn="ctr"/>
            <a:r>
              <a:rPr lang="de-DE" sz="1400" dirty="0">
                <a:solidFill>
                  <a:schemeClr val="bg1"/>
                </a:solidFill>
                <a:latin typeface="+mj-lt"/>
              </a:rPr>
              <a:t>TF20x0 Targets Pack</a:t>
            </a:r>
          </a:p>
        </p:txBody>
      </p:sp>
      <p:sp>
        <p:nvSpPr>
          <p:cNvPr id="15" name="AutoShape 152">
            <a:extLst>
              <a:ext uri="{FF2B5EF4-FFF2-40B4-BE49-F238E27FC236}">
                <a16:creationId xmlns:a16="http://schemas.microsoft.com/office/drawing/2014/main" id="{0394AB63-B4B6-4BCC-84DE-4B80FE188DF0}"/>
              </a:ext>
            </a:extLst>
          </p:cNvPr>
          <p:cNvSpPr>
            <a:spLocks noChangeArrowheads="1"/>
          </p:cNvSpPr>
          <p:nvPr/>
        </p:nvSpPr>
        <p:spPr bwMode="auto">
          <a:xfrm>
            <a:off x="6600056" y="5687660"/>
            <a:ext cx="2593701" cy="316025"/>
          </a:xfrm>
          <a:prstGeom prst="roundRect">
            <a:avLst>
              <a:gd name="adj" fmla="val 0"/>
            </a:avLst>
          </a:prstGeom>
          <a:solidFill>
            <a:srgbClr val="BFC7CB"/>
          </a:solidFill>
          <a:ln>
            <a:noFill/>
          </a:ln>
          <a:effectLst/>
        </p:spPr>
        <p:txBody>
          <a:bodyPr anchor="t" anchorCtr="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dirty="0" err="1"/>
              <a:t>Scope</a:t>
            </a:r>
            <a:r>
              <a:rPr lang="de-DE" sz="1400" dirty="0"/>
              <a:t>, OPC UA, …</a:t>
            </a:r>
          </a:p>
        </p:txBody>
      </p:sp>
      <p:sp>
        <p:nvSpPr>
          <p:cNvPr id="16" name="AutoShape 152">
            <a:extLst>
              <a:ext uri="{FF2B5EF4-FFF2-40B4-BE49-F238E27FC236}">
                <a16:creationId xmlns:a16="http://schemas.microsoft.com/office/drawing/2014/main" id="{0EC348D1-397C-485B-85BE-5A9C0BB1A9DA}"/>
              </a:ext>
            </a:extLst>
          </p:cNvPr>
          <p:cNvSpPr>
            <a:spLocks noChangeArrowheads="1"/>
          </p:cNvSpPr>
          <p:nvPr/>
        </p:nvSpPr>
        <p:spPr bwMode="auto">
          <a:xfrm>
            <a:off x="6600057" y="5373216"/>
            <a:ext cx="2593700" cy="316025"/>
          </a:xfrm>
          <a:prstGeom prst="roundRect">
            <a:avLst>
              <a:gd name="adj" fmla="val 0"/>
            </a:avLst>
          </a:prstGeom>
          <a:solidFill>
            <a:schemeClr val="accent3">
              <a:alpha val="80000"/>
            </a:schemeClr>
          </a:solidFill>
          <a:ln>
            <a:noFill/>
          </a:ln>
        </p:spPr>
        <p:txBody>
          <a:bodyPr wrap="none" anchor="ctr"/>
          <a:lstStyle/>
          <a:p>
            <a:r>
              <a:rPr lang="de-DE" sz="1400" dirty="0">
                <a:solidFill>
                  <a:schemeClr val="bg1"/>
                </a:solidFill>
                <a:latin typeface="+mj-lt"/>
              </a:rPr>
              <a:t>HMI Extensions</a:t>
            </a:r>
          </a:p>
        </p:txBody>
      </p:sp>
      <p:sp>
        <p:nvSpPr>
          <p:cNvPr id="17" name="Rechteck 16">
            <a:extLst>
              <a:ext uri="{FF2B5EF4-FFF2-40B4-BE49-F238E27FC236}">
                <a16:creationId xmlns:a16="http://schemas.microsoft.com/office/drawing/2014/main" id="{342E6E76-BB2F-442D-9E3A-C065BA129C30}"/>
              </a:ext>
            </a:extLst>
          </p:cNvPr>
          <p:cNvSpPr/>
          <p:nvPr/>
        </p:nvSpPr>
        <p:spPr>
          <a:xfrm>
            <a:off x="9770063" y="5843009"/>
            <a:ext cx="1510926" cy="523220"/>
          </a:xfrm>
          <a:prstGeom prst="rect">
            <a:avLst/>
          </a:prstGeom>
        </p:spPr>
        <p:txBody>
          <a:bodyPr wrap="none">
            <a:spAutoFit/>
          </a:bodyPr>
          <a:lstStyle/>
          <a:p>
            <a:pPr algn="ctr">
              <a:spcBef>
                <a:spcPct val="0"/>
              </a:spcBef>
            </a:pPr>
            <a:r>
              <a:rPr lang="de-DE" altLang="de-DE" sz="1400" b="1" dirty="0"/>
              <a:t>TwinCAT 3 HMI </a:t>
            </a:r>
            <a:br>
              <a:rPr lang="de-DE" altLang="de-DE" sz="1400" b="1" dirty="0"/>
            </a:br>
            <a:r>
              <a:rPr lang="de-DE" altLang="de-DE" sz="1400" b="1" dirty="0" err="1"/>
              <a:t>License</a:t>
            </a:r>
            <a:endParaRPr lang="de-DE" altLang="de-DE" sz="1400" b="1" dirty="0"/>
          </a:p>
        </p:txBody>
      </p:sp>
      <p:sp>
        <p:nvSpPr>
          <p:cNvPr id="18" name="TextBox 99">
            <a:extLst>
              <a:ext uri="{FF2B5EF4-FFF2-40B4-BE49-F238E27FC236}">
                <a16:creationId xmlns:a16="http://schemas.microsoft.com/office/drawing/2014/main" id="{7DC5A38A-29F4-4EE6-8E35-6C33C0F84640}"/>
              </a:ext>
            </a:extLst>
          </p:cNvPr>
          <p:cNvSpPr txBox="1"/>
          <p:nvPr/>
        </p:nvSpPr>
        <p:spPr>
          <a:xfrm>
            <a:off x="2854569" y="5523932"/>
            <a:ext cx="319318" cy="369332"/>
          </a:xfrm>
          <a:prstGeom prst="rect">
            <a:avLst/>
          </a:prstGeom>
          <a:noFill/>
        </p:spPr>
        <p:txBody>
          <a:bodyPr wrap="none" rtlCol="0">
            <a:spAutoFit/>
          </a:bodyPr>
          <a:lstStyle/>
          <a:p>
            <a:r>
              <a:rPr lang="de-DE" b="1" dirty="0"/>
              <a:t>+</a:t>
            </a:r>
            <a:endParaRPr lang="en-US" b="1" dirty="0"/>
          </a:p>
        </p:txBody>
      </p:sp>
      <p:sp>
        <p:nvSpPr>
          <p:cNvPr id="19" name="TextBox 99">
            <a:extLst>
              <a:ext uri="{FF2B5EF4-FFF2-40B4-BE49-F238E27FC236}">
                <a16:creationId xmlns:a16="http://schemas.microsoft.com/office/drawing/2014/main" id="{55C0D4F7-6E4A-417D-82C1-9CF8E590E892}"/>
              </a:ext>
            </a:extLst>
          </p:cNvPr>
          <p:cNvSpPr txBox="1"/>
          <p:nvPr/>
        </p:nvSpPr>
        <p:spPr>
          <a:xfrm>
            <a:off x="6208730" y="5507940"/>
            <a:ext cx="319318" cy="369332"/>
          </a:xfrm>
          <a:prstGeom prst="rect">
            <a:avLst/>
          </a:prstGeom>
          <a:noFill/>
        </p:spPr>
        <p:txBody>
          <a:bodyPr wrap="none" rtlCol="0">
            <a:spAutoFit/>
          </a:bodyPr>
          <a:lstStyle/>
          <a:p>
            <a:r>
              <a:rPr lang="de-DE" b="1" dirty="0"/>
              <a:t>+</a:t>
            </a:r>
            <a:endParaRPr lang="en-US" b="1" dirty="0"/>
          </a:p>
        </p:txBody>
      </p:sp>
      <p:pic>
        <p:nvPicPr>
          <p:cNvPr id="20" name="Picture 105">
            <a:extLst>
              <a:ext uri="{FF2B5EF4-FFF2-40B4-BE49-F238E27FC236}">
                <a16:creationId xmlns:a16="http://schemas.microsoft.com/office/drawing/2014/main" id="{00D7893C-DC22-4611-90FC-35FB445448B5}"/>
              </a:ext>
            </a:extLst>
          </p:cNvPr>
          <p:cNvPicPr>
            <a:picLocks noChangeAspect="1"/>
          </p:cNvPicPr>
          <p:nvPr/>
        </p:nvPicPr>
        <p:blipFill>
          <a:blip r:embed="rId2"/>
          <a:stretch>
            <a:fillRect/>
          </a:stretch>
        </p:blipFill>
        <p:spPr>
          <a:xfrm>
            <a:off x="10222783" y="5095146"/>
            <a:ext cx="604915" cy="710118"/>
          </a:xfrm>
          <a:prstGeom prst="rect">
            <a:avLst/>
          </a:prstGeom>
        </p:spPr>
      </p:pic>
      <p:sp>
        <p:nvSpPr>
          <p:cNvPr id="21" name="TextBox 99">
            <a:extLst>
              <a:ext uri="{FF2B5EF4-FFF2-40B4-BE49-F238E27FC236}">
                <a16:creationId xmlns:a16="http://schemas.microsoft.com/office/drawing/2014/main" id="{5E1212A0-0A4A-41A3-8646-443228AAAAD8}"/>
              </a:ext>
            </a:extLst>
          </p:cNvPr>
          <p:cNvSpPr txBox="1"/>
          <p:nvPr/>
        </p:nvSpPr>
        <p:spPr>
          <a:xfrm>
            <a:off x="9552384" y="5523848"/>
            <a:ext cx="319318" cy="369332"/>
          </a:xfrm>
          <a:prstGeom prst="rect">
            <a:avLst/>
          </a:prstGeom>
          <a:noFill/>
        </p:spPr>
        <p:txBody>
          <a:bodyPr wrap="none" rtlCol="0">
            <a:spAutoFit/>
          </a:bodyPr>
          <a:lstStyle/>
          <a:p>
            <a:r>
              <a:rPr lang="en-US" b="1" dirty="0"/>
              <a:t>=</a:t>
            </a:r>
          </a:p>
        </p:txBody>
      </p:sp>
      <p:sp>
        <p:nvSpPr>
          <p:cNvPr id="22" name="AutoShape 152">
            <a:extLst>
              <a:ext uri="{FF2B5EF4-FFF2-40B4-BE49-F238E27FC236}">
                <a16:creationId xmlns:a16="http://schemas.microsoft.com/office/drawing/2014/main" id="{9F6C99F2-8DAE-412B-B9CE-48BBBF9C4C0A}"/>
              </a:ext>
            </a:extLst>
          </p:cNvPr>
          <p:cNvSpPr>
            <a:spLocks noChangeArrowheads="1"/>
          </p:cNvSpPr>
          <p:nvPr/>
        </p:nvSpPr>
        <p:spPr bwMode="auto">
          <a:xfrm>
            <a:off x="765301" y="5381292"/>
            <a:ext cx="1830362" cy="781172"/>
          </a:xfrm>
          <a:prstGeom prst="roundRect">
            <a:avLst>
              <a:gd name="adj" fmla="val 0"/>
            </a:avLst>
          </a:prstGeom>
          <a:solidFill>
            <a:srgbClr val="BFC7CB"/>
          </a:solidFill>
          <a:ln>
            <a:noFill/>
          </a:ln>
          <a:effectLst/>
        </p:spPr>
        <p:txBody>
          <a:bodyPr anchor="t" anchorCtr="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dirty="0"/>
              <a:t>Includes:</a:t>
            </a:r>
          </a:p>
          <a:p>
            <a:r>
              <a:rPr lang="de-DE" sz="1400" dirty="0"/>
              <a:t>- 1 Client (Browser)</a:t>
            </a:r>
          </a:p>
          <a:p>
            <a:r>
              <a:rPr lang="de-DE" sz="1400" dirty="0"/>
              <a:t>- 1 Target (NetId)</a:t>
            </a:r>
          </a:p>
          <a:p>
            <a:endParaRPr lang="de-DE" sz="1400" dirty="0"/>
          </a:p>
        </p:txBody>
      </p:sp>
    </p:spTree>
    <p:extLst>
      <p:ext uri="{BB962C8B-B14F-4D97-AF65-F5344CB8AC3E}">
        <p14:creationId xmlns:p14="http://schemas.microsoft.com/office/powerpoint/2010/main" val="3268308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err="1"/>
              <a:t>TwinCAT</a:t>
            </a:r>
            <a:r>
              <a:rPr lang="de-DE" sz="2000" b="0" dirty="0"/>
              <a:t> HMI </a:t>
            </a:r>
            <a:br>
              <a:rPr lang="de-DE" sz="2400" b="0" dirty="0"/>
            </a:br>
            <a:r>
              <a:rPr lang="de-DE"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p:txBody>
          <a:bodyPr/>
          <a:lstStyle/>
          <a:p>
            <a:r>
              <a:rPr lang="en-US" dirty="0"/>
              <a:t>Introduction</a:t>
            </a:r>
          </a:p>
          <a:p>
            <a:r>
              <a:rPr lang="en-US" dirty="0"/>
              <a:t>Engineering</a:t>
            </a:r>
          </a:p>
          <a:p>
            <a:r>
              <a:rPr lang="en-US" dirty="0"/>
              <a:t>Architecture</a:t>
            </a:r>
          </a:p>
          <a:p>
            <a:r>
              <a:rPr lang="en-US" dirty="0"/>
              <a:t>Scenarios</a:t>
            </a:r>
          </a:p>
          <a:p>
            <a:r>
              <a:rPr lang="en-US" dirty="0"/>
              <a:t>Products</a:t>
            </a:r>
          </a:p>
          <a:p>
            <a:r>
              <a:rPr lang="en-US" dirty="0"/>
              <a:t>Features</a:t>
            </a:r>
          </a:p>
          <a:p>
            <a:r>
              <a:rPr lang="en-US" dirty="0"/>
              <a:t>What’s New</a:t>
            </a:r>
          </a:p>
        </p:txBody>
      </p:sp>
      <p:pic>
        <p:nvPicPr>
          <p:cNvPr id="6" name="Bildplatzhalter 6">
            <a:extLst>
              <a:ext uri="{FF2B5EF4-FFF2-40B4-BE49-F238E27FC236}">
                <a16:creationId xmlns:a16="http://schemas.microsoft.com/office/drawing/2014/main" id="{E4F384CC-6C89-40AB-976E-4F2CEE501558}"/>
              </a:ext>
            </a:extLst>
          </p:cNvPr>
          <p:cNvPicPr>
            <a:picLocks noChangeAspect="1"/>
          </p:cNvPicPr>
          <p:nvPr/>
        </p:nvPicPr>
        <p:blipFill rotWithShape="1">
          <a:blip r:embed="rId2">
            <a:extLst>
              <a:ext uri="{28A0092B-C50C-407E-A947-70E740481C1C}">
                <a14:useLocalDpi xmlns:a14="http://schemas.microsoft.com/office/drawing/2010/main" val="0"/>
              </a:ext>
            </a:extLst>
          </a:blip>
          <a:srcRect l="20123" r="14355" b="13388"/>
          <a:stretch/>
        </p:blipFill>
        <p:spPr>
          <a:xfrm>
            <a:off x="6096000" y="1090800"/>
            <a:ext cx="6096000" cy="5767200"/>
          </a:xfrm>
          <a:prstGeom prst="rect">
            <a:avLst/>
          </a:prstGeom>
        </p:spPr>
      </p:pic>
    </p:spTree>
    <p:extLst>
      <p:ext uri="{BB962C8B-B14F-4D97-AF65-F5344CB8AC3E}">
        <p14:creationId xmlns:p14="http://schemas.microsoft.com/office/powerpoint/2010/main" val="543395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err="1"/>
              <a:t>TwinCAT</a:t>
            </a:r>
            <a:r>
              <a:rPr lang="de-DE" sz="2000" b="0" dirty="0"/>
              <a:t> HMI </a:t>
            </a:r>
            <a:br>
              <a:rPr lang="de-DE" sz="2400" b="0" dirty="0"/>
            </a:br>
            <a:r>
              <a:rPr lang="de-DE"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p:txBody>
          <a:bodyPr/>
          <a:lstStyle/>
          <a:p>
            <a:r>
              <a:rPr lang="en-US" dirty="0"/>
              <a:t>Introduction</a:t>
            </a:r>
          </a:p>
          <a:p>
            <a:r>
              <a:rPr lang="en-US" dirty="0"/>
              <a:t>Engineering</a:t>
            </a:r>
          </a:p>
          <a:p>
            <a:r>
              <a:rPr lang="en-US" dirty="0"/>
              <a:t>Architecture</a:t>
            </a:r>
          </a:p>
          <a:p>
            <a:r>
              <a:rPr lang="en-US" dirty="0"/>
              <a:t>Scenarios</a:t>
            </a:r>
          </a:p>
          <a:p>
            <a:r>
              <a:rPr lang="en-US" dirty="0"/>
              <a:t>Products</a:t>
            </a:r>
          </a:p>
          <a:p>
            <a:r>
              <a:rPr lang="en-US" b="1" dirty="0"/>
              <a:t>Features</a:t>
            </a:r>
          </a:p>
          <a:p>
            <a:r>
              <a:rPr lang="en-US" dirty="0"/>
              <a:t>What’s New</a:t>
            </a:r>
          </a:p>
        </p:txBody>
      </p:sp>
      <p:pic>
        <p:nvPicPr>
          <p:cNvPr id="6" name="Bildplatzhalter 6">
            <a:extLst>
              <a:ext uri="{FF2B5EF4-FFF2-40B4-BE49-F238E27FC236}">
                <a16:creationId xmlns:a16="http://schemas.microsoft.com/office/drawing/2014/main" id="{E4F384CC-6C89-40AB-976E-4F2CEE501558}"/>
              </a:ext>
            </a:extLst>
          </p:cNvPr>
          <p:cNvPicPr>
            <a:picLocks noChangeAspect="1"/>
          </p:cNvPicPr>
          <p:nvPr/>
        </p:nvPicPr>
        <p:blipFill rotWithShape="1">
          <a:blip r:embed="rId2">
            <a:extLst>
              <a:ext uri="{28A0092B-C50C-407E-A947-70E740481C1C}">
                <a14:useLocalDpi xmlns:a14="http://schemas.microsoft.com/office/drawing/2010/main" val="0"/>
              </a:ext>
            </a:extLst>
          </a:blip>
          <a:srcRect l="20123" r="14355" b="13388"/>
          <a:stretch/>
        </p:blipFill>
        <p:spPr>
          <a:xfrm>
            <a:off x="6096000" y="1090800"/>
            <a:ext cx="6096000" cy="5767200"/>
          </a:xfrm>
          <a:prstGeom prst="rect">
            <a:avLst/>
          </a:prstGeom>
        </p:spPr>
      </p:pic>
    </p:spTree>
    <p:extLst>
      <p:ext uri="{BB962C8B-B14F-4D97-AF65-F5344CB8AC3E}">
        <p14:creationId xmlns:p14="http://schemas.microsoft.com/office/powerpoint/2010/main" val="657302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r>
              <a:rPr lang="en-US" dirty="0"/>
              <a:t>Graphical configurator</a:t>
            </a:r>
          </a:p>
          <a:p>
            <a:pPr lvl="1"/>
            <a:r>
              <a:rPr lang="en-US" dirty="0"/>
              <a:t>Different templates</a:t>
            </a:r>
          </a:p>
          <a:p>
            <a:pPr lvl="1"/>
            <a:r>
              <a:rPr lang="en-US" dirty="0"/>
              <a:t>Fixed resolution or responsive</a:t>
            </a:r>
          </a:p>
          <a:p>
            <a:pPr lvl="1"/>
            <a:r>
              <a:rPr lang="en-US" dirty="0"/>
              <a:t>Configure layout and navigation</a:t>
            </a:r>
          </a:p>
          <a:p>
            <a:endParaRPr lang="en-US" dirty="0"/>
          </a:p>
          <a:p>
            <a:r>
              <a:rPr lang="en-US" dirty="0"/>
              <a:t>UX design by experts</a:t>
            </a:r>
          </a:p>
          <a:p>
            <a:endParaRPr lang="en-US" dirty="0"/>
          </a:p>
          <a:p>
            <a:r>
              <a:rPr lang="en-US" dirty="0"/>
              <a:t>Preconfigured functionalities</a:t>
            </a:r>
          </a:p>
          <a:p>
            <a:pPr lvl="1"/>
            <a:r>
              <a:rPr lang="en-US" dirty="0"/>
              <a:t>User management (Client)</a:t>
            </a:r>
          </a:p>
          <a:p>
            <a:pPr lvl="1"/>
            <a:r>
              <a:rPr lang="en-US" dirty="0"/>
              <a:t>Event system</a:t>
            </a:r>
          </a:p>
          <a:p>
            <a:pPr lvl="1"/>
            <a:r>
              <a:rPr lang="en-US" dirty="0"/>
              <a:t>Theme selection</a:t>
            </a:r>
          </a:p>
          <a:p>
            <a:endParaRPr lang="en-US" dirty="0"/>
          </a:p>
          <a:p>
            <a:pPr marL="0" indent="0">
              <a:buNone/>
            </a:pPr>
            <a:endParaRPr lang="en-US" dirty="0"/>
          </a:p>
        </p:txBody>
      </p:sp>
      <p:pic>
        <p:nvPicPr>
          <p:cNvPr id="7" name="Picture Placeholder 6"/>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l="-46829" b="-1307"/>
          <a:stretch/>
        </p:blipFill>
        <p:spPr>
          <a:prstGeom prst="rect">
            <a:avLst/>
          </a:prstGeom>
          <a:ln>
            <a:solidFill>
              <a:schemeClr val="bg1"/>
            </a:solidFill>
          </a:ln>
        </p:spPr>
      </p:pic>
      <p:pic>
        <p:nvPicPr>
          <p:cNvPr id="8" name="Picture Placeholder 8"/>
          <p:cNvPicPr>
            <a:picLocks noGrp="1" noChangeAspect="1"/>
          </p:cNvPicPr>
          <p:nvPr>
            <p:ph type="pic" sz="quarter" idx="16"/>
          </p:nvPr>
        </p:nvPicPr>
        <p:blipFill rotWithShape="1">
          <a:blip r:embed="rId3" cstate="screen">
            <a:extLst>
              <a:ext uri="{28A0092B-C50C-407E-A947-70E740481C1C}">
                <a14:useLocalDpi xmlns:a14="http://schemas.microsoft.com/office/drawing/2010/main"/>
              </a:ext>
            </a:extLst>
          </a:blip>
          <a:srcRect l="-47224" t="-1169" r="-843" b="-23318"/>
          <a:stretch/>
        </p:blipFill>
        <p:spPr>
          <a:xfrm>
            <a:off x="6096003" y="3965422"/>
            <a:ext cx="6096000" cy="2847954"/>
          </a:xfrm>
          <a:prstGeom prst="rect">
            <a:avLst/>
          </a:prstGeom>
          <a:ln>
            <a:solidFill>
              <a:schemeClr val="bg1"/>
            </a:solidFill>
          </a:ln>
        </p:spPr>
      </p:pic>
      <p:sp>
        <p:nvSpPr>
          <p:cNvPr id="9" name="Down Arrow 8"/>
          <p:cNvSpPr/>
          <p:nvPr/>
        </p:nvSpPr>
        <p:spPr>
          <a:xfrm>
            <a:off x="10272464" y="3974399"/>
            <a:ext cx="288032" cy="462713"/>
          </a:xfrm>
          <a:prstGeom prst="downArrow">
            <a:avLst/>
          </a:prstGeom>
          <a:solidFill>
            <a:schemeClr val="bg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dirty="0">
              <a:solidFill>
                <a:schemeClr val="bg1"/>
              </a:solidFill>
              <a:latin typeface="Arial" pitchFamily="34" charset="0"/>
              <a:cs typeface="Arial" pitchFamily="34" charset="0"/>
            </a:endParaRPr>
          </a:p>
        </p:txBody>
      </p:sp>
      <p:pic>
        <p:nvPicPr>
          <p:cNvPr id="10" name="Picture 12" descr="Zahnrad.png">
            <a:extLst>
              <a:ext uri="{FF2B5EF4-FFF2-40B4-BE49-F238E27FC236}">
                <a16:creationId xmlns:a16="http://schemas.microsoft.com/office/drawing/2014/main" id="{2F87FB92-352E-4FDE-9504-A876FA94CE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50217" y="4018069"/>
            <a:ext cx="375373" cy="375373"/>
          </a:xfrm>
          <a:prstGeom prst="rect">
            <a:avLst/>
          </a:prstGeom>
          <a:effectLst>
            <a:outerShdw blurRad="50800" dist="38100" dir="2700000" algn="tl" rotWithShape="0">
              <a:prstClr val="black">
                <a:alpha val="40000"/>
              </a:prstClr>
            </a:outerShdw>
          </a:effectLst>
        </p:spPr>
      </p:pic>
      <p:sp>
        <p:nvSpPr>
          <p:cNvPr id="14" name="Titel 2">
            <a:extLst>
              <a:ext uri="{FF2B5EF4-FFF2-40B4-BE49-F238E27FC236}">
                <a16:creationId xmlns:a16="http://schemas.microsoft.com/office/drawing/2014/main" id="{C53E0881-649B-42BA-9C29-3F090384D111}"/>
              </a:ext>
            </a:extLst>
          </p:cNvPr>
          <p:cNvSpPr>
            <a:spLocks noGrp="1"/>
          </p:cNvSpPr>
          <p:nvPr>
            <p:ph type="title"/>
          </p:nvPr>
        </p:nvSpPr>
        <p:spPr>
          <a:xfrm>
            <a:off x="-1" y="143011"/>
            <a:ext cx="10137600" cy="937143"/>
          </a:xfrm>
        </p:spPr>
        <p:txBody>
          <a:bodyPr/>
          <a:lstStyle/>
          <a:p>
            <a:r>
              <a:rPr lang="de-DE" sz="2000" b="0" dirty="0"/>
              <a:t>TwinCAT HMI | Features</a:t>
            </a:r>
            <a:br>
              <a:rPr lang="de-DE" sz="2000" dirty="0"/>
            </a:br>
            <a:r>
              <a:rPr lang="de-DE" dirty="0"/>
              <a:t>Project Generator</a:t>
            </a:r>
            <a:endParaRPr lang="en-GB" dirty="0"/>
          </a:p>
        </p:txBody>
      </p:sp>
    </p:spTree>
    <p:extLst>
      <p:ext uri="{BB962C8B-B14F-4D97-AF65-F5344CB8AC3E}">
        <p14:creationId xmlns:p14="http://schemas.microsoft.com/office/powerpoint/2010/main" val="744674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64D6CBC-EA07-47F4-9119-6F630769223F}"/>
              </a:ext>
            </a:extLst>
          </p:cNvPr>
          <p:cNvSpPr>
            <a:spLocks noGrp="1"/>
          </p:cNvSpPr>
          <p:nvPr>
            <p:ph type="body" sz="quarter" idx="15"/>
          </p:nvPr>
        </p:nvSpPr>
        <p:spPr/>
        <p:txBody>
          <a:bodyPr/>
          <a:lstStyle/>
          <a:p>
            <a:r>
              <a:rPr lang="en-GB" dirty="0"/>
              <a:t>Online Engineering</a:t>
            </a:r>
          </a:p>
          <a:p>
            <a:pPr lvl="1"/>
            <a:r>
              <a:rPr lang="en-GB" dirty="0"/>
              <a:t>Active ADS-Data available to map</a:t>
            </a:r>
          </a:p>
          <a:p>
            <a:r>
              <a:rPr lang="en-GB" dirty="0"/>
              <a:t>Offline Engineering</a:t>
            </a:r>
          </a:p>
          <a:p>
            <a:pPr lvl="1"/>
            <a:r>
              <a:rPr lang="en-GB" dirty="0"/>
              <a:t>TMC-Support for engineering without PLC connection</a:t>
            </a:r>
          </a:p>
          <a:p>
            <a:pPr lvl="1"/>
            <a:r>
              <a:rPr lang="en-GB" dirty="0"/>
              <a:t>Load TMC-files and map variables offline</a:t>
            </a:r>
          </a:p>
          <a:p>
            <a:pPr lvl="1"/>
            <a:r>
              <a:rPr lang="en-GB" dirty="0"/>
              <a:t>Switch to real PLC if connection is available</a:t>
            </a:r>
          </a:p>
        </p:txBody>
      </p:sp>
      <p:sp>
        <p:nvSpPr>
          <p:cNvPr id="3" name="Titel 2">
            <a:extLst>
              <a:ext uri="{FF2B5EF4-FFF2-40B4-BE49-F238E27FC236}">
                <a16:creationId xmlns:a16="http://schemas.microsoft.com/office/drawing/2014/main" id="{C53E0881-649B-42BA-9C29-3F090384D111}"/>
              </a:ext>
            </a:extLst>
          </p:cNvPr>
          <p:cNvSpPr>
            <a:spLocks noGrp="1"/>
          </p:cNvSpPr>
          <p:nvPr>
            <p:ph type="title"/>
          </p:nvPr>
        </p:nvSpPr>
        <p:spPr>
          <a:xfrm>
            <a:off x="-1" y="112233"/>
            <a:ext cx="10137600" cy="967921"/>
          </a:xfrm>
        </p:spPr>
        <p:txBody>
          <a:bodyPr/>
          <a:lstStyle/>
          <a:p>
            <a:r>
              <a:rPr lang="de-DE" sz="2000" b="0" dirty="0"/>
              <a:t>TwinCAT HMI | Engineering</a:t>
            </a:r>
            <a:br>
              <a:rPr lang="de-DE" sz="2000" dirty="0"/>
            </a:br>
            <a:r>
              <a:rPr lang="de-DE" dirty="0"/>
              <a:t>Variables</a:t>
            </a:r>
            <a:endParaRPr lang="en-GB" dirty="0"/>
          </a:p>
        </p:txBody>
      </p:sp>
      <p:pic>
        <p:nvPicPr>
          <p:cNvPr id="4" name="Grafik 3">
            <a:extLst>
              <a:ext uri="{FF2B5EF4-FFF2-40B4-BE49-F238E27FC236}">
                <a16:creationId xmlns:a16="http://schemas.microsoft.com/office/drawing/2014/main" id="{1529E29B-8256-4E20-A51D-1D1F2862B971}"/>
              </a:ext>
            </a:extLst>
          </p:cNvPr>
          <p:cNvPicPr>
            <a:picLocks noChangeAspect="1"/>
          </p:cNvPicPr>
          <p:nvPr/>
        </p:nvPicPr>
        <p:blipFill>
          <a:blip r:embed="rId2"/>
          <a:stretch>
            <a:fillRect/>
          </a:stretch>
        </p:blipFill>
        <p:spPr>
          <a:xfrm>
            <a:off x="7896200" y="2204864"/>
            <a:ext cx="4093502" cy="3024336"/>
          </a:xfrm>
          <a:prstGeom prst="rect">
            <a:avLst/>
          </a:prstGeom>
        </p:spPr>
      </p:pic>
    </p:spTree>
    <p:extLst>
      <p:ext uri="{BB962C8B-B14F-4D97-AF65-F5344CB8AC3E}">
        <p14:creationId xmlns:p14="http://schemas.microsoft.com/office/powerpoint/2010/main" val="4182817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CA2A17-279F-4300-80CB-6D61AC898F98}"/>
              </a:ext>
            </a:extLst>
          </p:cNvPr>
          <p:cNvSpPr>
            <a:spLocks noGrp="1"/>
          </p:cNvSpPr>
          <p:nvPr>
            <p:ph type="body" sz="quarter" idx="15"/>
          </p:nvPr>
        </p:nvSpPr>
        <p:spPr>
          <a:xfrm>
            <a:off x="3" y="1090800"/>
            <a:ext cx="7824189" cy="5331600"/>
          </a:xfrm>
        </p:spPr>
        <p:txBody>
          <a:bodyPr>
            <a:normAutofit/>
          </a:bodyPr>
          <a:lstStyle/>
          <a:p>
            <a:r>
              <a:rPr lang="en-US" dirty="0"/>
              <a:t>Display of TwinCAT Scope Charts in HMI Client</a:t>
            </a:r>
          </a:p>
          <a:p>
            <a:endParaRPr lang="en-US" dirty="0"/>
          </a:p>
          <a:p>
            <a:r>
              <a:rPr lang="en-US" dirty="0"/>
              <a:t>Recording settings (start/stop)</a:t>
            </a:r>
          </a:p>
          <a:p>
            <a:endParaRPr lang="en-US" dirty="0"/>
          </a:p>
          <a:p>
            <a:r>
              <a:rPr lang="en-US" dirty="0"/>
              <a:t>Data analysis (zoom, move)</a:t>
            </a:r>
          </a:p>
          <a:p>
            <a:endParaRPr lang="en-US" dirty="0"/>
          </a:p>
          <a:p>
            <a:r>
              <a:rPr lang="en-US" dirty="0"/>
              <a:t>Available chart types: y(t), x(y), Bar, Array Bar</a:t>
            </a:r>
          </a:p>
          <a:p>
            <a:endParaRPr lang="en-US" dirty="0"/>
          </a:p>
          <a:p>
            <a:r>
              <a:rPr lang="en-US" dirty="0"/>
              <a:t>Import of existing Scope configurations</a:t>
            </a:r>
          </a:p>
          <a:p>
            <a:pPr marL="0" indent="0">
              <a:buNone/>
            </a:pPr>
            <a:endParaRPr lang="en-US" dirty="0"/>
          </a:p>
          <a:p>
            <a:r>
              <a:rPr lang="en-US" dirty="0"/>
              <a:t>Included in HMI and Scope license</a:t>
            </a:r>
          </a:p>
          <a:p>
            <a:pPr lvl="1"/>
            <a:endParaRPr lang="en-GB" dirty="0"/>
          </a:p>
          <a:p>
            <a:endParaRPr lang="en-US" dirty="0"/>
          </a:p>
        </p:txBody>
      </p:sp>
      <p:sp>
        <p:nvSpPr>
          <p:cNvPr id="15" name="Title 2">
            <a:extLst>
              <a:ext uri="{FF2B5EF4-FFF2-40B4-BE49-F238E27FC236}">
                <a16:creationId xmlns:a16="http://schemas.microsoft.com/office/drawing/2014/main" id="{31811BD3-ECBA-4522-A0DE-4F60AD4DF8D1}"/>
              </a:ext>
            </a:extLst>
          </p:cNvPr>
          <p:cNvSpPr>
            <a:spLocks noGrp="1"/>
          </p:cNvSpPr>
          <p:nvPr>
            <p:ph type="title"/>
          </p:nvPr>
        </p:nvSpPr>
        <p:spPr>
          <a:xfrm>
            <a:off x="-1" y="143011"/>
            <a:ext cx="10137600" cy="937143"/>
          </a:xfrm>
        </p:spPr>
        <p:txBody>
          <a:bodyPr/>
          <a:lstStyle/>
          <a:p>
            <a:r>
              <a:rPr lang="de-DE" sz="2000" b="0" dirty="0"/>
              <a:t>TwinCAT HMI | Engineering</a:t>
            </a:r>
            <a:br>
              <a:rPr lang="de-DE" sz="2400" dirty="0"/>
            </a:br>
            <a:r>
              <a:rPr lang="de-DE" dirty="0"/>
              <a:t>TwinCAT </a:t>
            </a:r>
            <a:r>
              <a:rPr lang="de-DE" dirty="0" err="1"/>
              <a:t>Scope</a:t>
            </a:r>
            <a:r>
              <a:rPr lang="de-DE" dirty="0"/>
              <a:t> Integration</a:t>
            </a:r>
            <a:endParaRPr lang="en-US" dirty="0"/>
          </a:p>
        </p:txBody>
      </p:sp>
      <p:pic>
        <p:nvPicPr>
          <p:cNvPr id="3" name="Picture 8">
            <a:extLst>
              <a:ext uri="{FF2B5EF4-FFF2-40B4-BE49-F238E27FC236}">
                <a16:creationId xmlns:a16="http://schemas.microsoft.com/office/drawing/2014/main" id="{46AC3D02-D0D7-4901-9F6D-AC57670B652F}"/>
              </a:ext>
            </a:extLst>
          </p:cNvPr>
          <p:cNvPicPr>
            <a:picLocks noChangeAspect="1"/>
          </p:cNvPicPr>
          <p:nvPr/>
        </p:nvPicPr>
        <p:blipFill>
          <a:blip r:embed="rId2"/>
          <a:stretch>
            <a:fillRect/>
          </a:stretch>
        </p:blipFill>
        <p:spPr>
          <a:xfrm>
            <a:off x="9336954" y="2470723"/>
            <a:ext cx="2325360" cy="1849718"/>
          </a:xfrm>
          <a:prstGeom prst="rect">
            <a:avLst/>
          </a:prstGeom>
        </p:spPr>
      </p:pic>
      <p:pic>
        <p:nvPicPr>
          <p:cNvPr id="4" name="Picture 9">
            <a:extLst>
              <a:ext uri="{FF2B5EF4-FFF2-40B4-BE49-F238E27FC236}">
                <a16:creationId xmlns:a16="http://schemas.microsoft.com/office/drawing/2014/main" id="{6B176C88-ECCF-4EC3-86BF-AB393CA38765}"/>
              </a:ext>
            </a:extLst>
          </p:cNvPr>
          <p:cNvPicPr>
            <a:picLocks noChangeAspect="1"/>
          </p:cNvPicPr>
          <p:nvPr/>
        </p:nvPicPr>
        <p:blipFill>
          <a:blip r:embed="rId3"/>
          <a:stretch>
            <a:fillRect/>
          </a:stretch>
        </p:blipFill>
        <p:spPr>
          <a:xfrm>
            <a:off x="6888088" y="4437112"/>
            <a:ext cx="2317393" cy="1848048"/>
          </a:xfrm>
          <a:prstGeom prst="rect">
            <a:avLst/>
          </a:prstGeom>
        </p:spPr>
      </p:pic>
      <p:pic>
        <p:nvPicPr>
          <p:cNvPr id="9" name="Picture 10">
            <a:extLst>
              <a:ext uri="{FF2B5EF4-FFF2-40B4-BE49-F238E27FC236}">
                <a16:creationId xmlns:a16="http://schemas.microsoft.com/office/drawing/2014/main" id="{F3D2D80F-63D6-4B39-8859-7FC2FBAD488E}"/>
              </a:ext>
            </a:extLst>
          </p:cNvPr>
          <p:cNvPicPr>
            <a:picLocks noChangeAspect="1"/>
          </p:cNvPicPr>
          <p:nvPr/>
        </p:nvPicPr>
        <p:blipFill>
          <a:blip r:embed="rId4"/>
          <a:stretch>
            <a:fillRect/>
          </a:stretch>
        </p:blipFill>
        <p:spPr>
          <a:xfrm>
            <a:off x="6864449" y="2453541"/>
            <a:ext cx="2341032" cy="1866900"/>
          </a:xfrm>
          <a:prstGeom prst="rect">
            <a:avLst/>
          </a:prstGeom>
        </p:spPr>
      </p:pic>
      <p:pic>
        <p:nvPicPr>
          <p:cNvPr id="11" name="Picture 11">
            <a:extLst>
              <a:ext uri="{FF2B5EF4-FFF2-40B4-BE49-F238E27FC236}">
                <a16:creationId xmlns:a16="http://schemas.microsoft.com/office/drawing/2014/main" id="{A572AA10-0D31-4C39-B129-34653667E754}"/>
              </a:ext>
            </a:extLst>
          </p:cNvPr>
          <p:cNvPicPr>
            <a:picLocks noChangeAspect="1"/>
          </p:cNvPicPr>
          <p:nvPr/>
        </p:nvPicPr>
        <p:blipFill>
          <a:blip r:embed="rId5"/>
          <a:stretch>
            <a:fillRect/>
          </a:stretch>
        </p:blipFill>
        <p:spPr>
          <a:xfrm>
            <a:off x="9344921" y="4447396"/>
            <a:ext cx="2317393" cy="1848048"/>
          </a:xfrm>
          <a:prstGeom prst="rect">
            <a:avLst/>
          </a:prstGeom>
        </p:spPr>
      </p:pic>
    </p:spTree>
    <p:extLst>
      <p:ext uri="{BB962C8B-B14F-4D97-AF65-F5344CB8AC3E}">
        <p14:creationId xmlns:p14="http://schemas.microsoft.com/office/powerpoint/2010/main" val="4258340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64D6CBC-EA07-47F4-9119-6F630769223F}"/>
              </a:ext>
            </a:extLst>
          </p:cNvPr>
          <p:cNvSpPr>
            <a:spLocks noGrp="1"/>
          </p:cNvSpPr>
          <p:nvPr>
            <p:ph type="body" sz="quarter" idx="15"/>
          </p:nvPr>
        </p:nvSpPr>
        <p:spPr/>
        <p:txBody>
          <a:bodyPr/>
          <a:lstStyle/>
          <a:p>
            <a:r>
              <a:rPr lang="en-GB" dirty="0"/>
              <a:t>Auto generated </a:t>
            </a:r>
            <a:r>
              <a:rPr lang="en-GB" dirty="0" err="1"/>
              <a:t>EtherCAT</a:t>
            </a:r>
            <a:r>
              <a:rPr lang="en-GB" dirty="0"/>
              <a:t> topology view for TwinCAT HMI</a:t>
            </a:r>
          </a:p>
          <a:p>
            <a:endParaRPr lang="en-GB" dirty="0"/>
          </a:p>
          <a:p>
            <a:r>
              <a:rPr lang="en-GB" dirty="0"/>
              <a:t>Provides detailed information of masters and slaves</a:t>
            </a:r>
          </a:p>
          <a:p>
            <a:endParaRPr lang="en-GB" dirty="0"/>
          </a:p>
          <a:p>
            <a:r>
              <a:rPr lang="en-GB" dirty="0"/>
              <a:t>Propose remedies in service case</a:t>
            </a:r>
          </a:p>
          <a:p>
            <a:endParaRPr lang="en-GB" dirty="0"/>
          </a:p>
          <a:p>
            <a:r>
              <a:rPr lang="en-GB" dirty="0"/>
              <a:t>Support features:</a:t>
            </a:r>
          </a:p>
          <a:p>
            <a:pPr lvl="1"/>
            <a:r>
              <a:rPr lang="en-GB" dirty="0"/>
              <a:t>Hot Connect</a:t>
            </a:r>
          </a:p>
          <a:p>
            <a:pPr lvl="1"/>
            <a:r>
              <a:rPr lang="en-GB" dirty="0"/>
              <a:t>Redundancy</a:t>
            </a:r>
          </a:p>
          <a:p>
            <a:pPr lvl="1"/>
            <a:r>
              <a:rPr lang="en-US" dirty="0"/>
              <a:t>Force process data inside the detail's popup</a:t>
            </a:r>
            <a:endParaRPr lang="en-GB" dirty="0"/>
          </a:p>
          <a:p>
            <a:pPr lvl="1"/>
            <a:endParaRPr lang="en-GB" dirty="0"/>
          </a:p>
          <a:p>
            <a:r>
              <a:rPr lang="en-GB" dirty="0"/>
              <a:t>Included in TwinCAT HMI license</a:t>
            </a:r>
          </a:p>
          <a:p>
            <a:pPr marL="0" indent="0">
              <a:buNone/>
            </a:pPr>
            <a:endParaRPr lang="en-GB" dirty="0"/>
          </a:p>
          <a:p>
            <a:endParaRPr lang="en-GB" dirty="0"/>
          </a:p>
          <a:p>
            <a:pPr lvl="1"/>
            <a:endParaRPr lang="en-GB" dirty="0"/>
          </a:p>
          <a:p>
            <a:endParaRPr lang="en-GB" dirty="0"/>
          </a:p>
        </p:txBody>
      </p:sp>
      <p:sp>
        <p:nvSpPr>
          <p:cNvPr id="3" name="Titel 2">
            <a:extLst>
              <a:ext uri="{FF2B5EF4-FFF2-40B4-BE49-F238E27FC236}">
                <a16:creationId xmlns:a16="http://schemas.microsoft.com/office/drawing/2014/main" id="{C53E0881-649B-42BA-9C29-3F090384D111}"/>
              </a:ext>
            </a:extLst>
          </p:cNvPr>
          <p:cNvSpPr>
            <a:spLocks noGrp="1"/>
          </p:cNvSpPr>
          <p:nvPr>
            <p:ph type="title"/>
          </p:nvPr>
        </p:nvSpPr>
        <p:spPr>
          <a:xfrm>
            <a:off x="-1" y="112233"/>
            <a:ext cx="10137600" cy="967921"/>
          </a:xfrm>
        </p:spPr>
        <p:txBody>
          <a:bodyPr/>
          <a:lstStyle/>
          <a:p>
            <a:r>
              <a:rPr lang="de-DE" sz="2000" b="0" dirty="0"/>
              <a:t>TwinCAT HMI | Engineering</a:t>
            </a:r>
            <a:br>
              <a:rPr lang="de-DE" sz="2000" dirty="0"/>
            </a:br>
            <a:r>
              <a:rPr lang="de-DE" dirty="0"/>
              <a:t>EtherCAT Diagnosis Control</a:t>
            </a:r>
            <a:endParaRPr lang="en-GB" dirty="0"/>
          </a:p>
        </p:txBody>
      </p:sp>
      <p:pic>
        <p:nvPicPr>
          <p:cNvPr id="4" name="Picture 3"/>
          <p:cNvPicPr>
            <a:picLocks noChangeAspect="1"/>
          </p:cNvPicPr>
          <p:nvPr/>
        </p:nvPicPr>
        <p:blipFill>
          <a:blip r:embed="rId2"/>
          <a:stretch>
            <a:fillRect/>
          </a:stretch>
        </p:blipFill>
        <p:spPr>
          <a:xfrm>
            <a:off x="6947731" y="2972884"/>
            <a:ext cx="2390041" cy="3466742"/>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9508821" y="1772816"/>
            <a:ext cx="2351584" cy="2769557"/>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9508821" y="4746061"/>
            <a:ext cx="2351584" cy="1696438"/>
          </a:xfrm>
          <a:prstGeom prst="rect">
            <a:avLst/>
          </a:prstGeom>
          <a:ln>
            <a:solidFill>
              <a:schemeClr val="tx1"/>
            </a:solidFill>
          </a:ln>
        </p:spPr>
      </p:pic>
    </p:spTree>
    <p:extLst>
      <p:ext uri="{BB962C8B-B14F-4D97-AF65-F5344CB8AC3E}">
        <p14:creationId xmlns:p14="http://schemas.microsoft.com/office/powerpoint/2010/main" val="2692281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2" y="1121736"/>
            <a:ext cx="6816077" cy="5331600"/>
          </a:xfrm>
        </p:spPr>
        <p:txBody>
          <a:bodyPr/>
          <a:lstStyle/>
          <a:p>
            <a:r>
              <a:rPr lang="en-US" dirty="0"/>
              <a:t>User Management server extension integrated</a:t>
            </a:r>
          </a:p>
          <a:p>
            <a:pPr lvl="1"/>
            <a:r>
              <a:rPr lang="en-US" dirty="0"/>
              <a:t>Create user groups and users</a:t>
            </a:r>
          </a:p>
          <a:p>
            <a:pPr lvl="1"/>
            <a:r>
              <a:rPr lang="en-US" dirty="0"/>
              <a:t>Dynamic editing and addition of users</a:t>
            </a:r>
          </a:p>
          <a:p>
            <a:pPr lvl="1"/>
            <a:endParaRPr lang="en-US" dirty="0"/>
          </a:p>
          <a:p>
            <a:r>
              <a:rPr lang="en-US" dirty="0"/>
              <a:t>User Management front-end control</a:t>
            </a:r>
          </a:p>
          <a:p>
            <a:r>
              <a:rPr lang="en-US" dirty="0"/>
              <a:t>Default Login page editable &amp; option to add new custom login page</a:t>
            </a:r>
          </a:p>
          <a:p>
            <a:endParaRPr lang="en-US" dirty="0"/>
          </a:p>
          <a:p>
            <a:r>
              <a:rPr lang="en-US" dirty="0"/>
              <a:t>Permissions for controls, symbols, files</a:t>
            </a:r>
          </a:p>
          <a:p>
            <a:r>
              <a:rPr lang="en-US" dirty="0"/>
              <a:t>Complex controls can have permissions for individual nested controls</a:t>
            </a:r>
          </a:p>
          <a:p>
            <a:pPr marL="0" indent="0">
              <a:buNone/>
            </a:pPr>
            <a:endParaRPr lang="en-US" dirty="0"/>
          </a:p>
        </p:txBody>
      </p:sp>
      <p:sp>
        <p:nvSpPr>
          <p:cNvPr id="14" name="Titel 2">
            <a:extLst>
              <a:ext uri="{FF2B5EF4-FFF2-40B4-BE49-F238E27FC236}">
                <a16:creationId xmlns:a16="http://schemas.microsoft.com/office/drawing/2014/main" id="{C53E0881-649B-42BA-9C29-3F090384D111}"/>
              </a:ext>
            </a:extLst>
          </p:cNvPr>
          <p:cNvSpPr>
            <a:spLocks noGrp="1"/>
          </p:cNvSpPr>
          <p:nvPr>
            <p:ph type="title"/>
          </p:nvPr>
        </p:nvSpPr>
        <p:spPr>
          <a:xfrm>
            <a:off x="-1" y="143011"/>
            <a:ext cx="10137600" cy="937143"/>
          </a:xfrm>
        </p:spPr>
        <p:txBody>
          <a:bodyPr/>
          <a:lstStyle/>
          <a:p>
            <a:r>
              <a:rPr lang="de-DE" sz="2000" b="0" dirty="0"/>
              <a:t>TwinCAT HMI | Features</a:t>
            </a:r>
            <a:br>
              <a:rPr lang="de-DE" sz="2000" dirty="0"/>
            </a:br>
            <a:r>
              <a:rPr lang="de-DE" dirty="0"/>
              <a:t>User Management</a:t>
            </a:r>
            <a:endParaRPr lang="en-GB" dirty="0"/>
          </a:p>
        </p:txBody>
      </p:sp>
      <p:pic>
        <p:nvPicPr>
          <p:cNvPr id="9" name="Picture 8">
            <a:extLst>
              <a:ext uri="{FF2B5EF4-FFF2-40B4-BE49-F238E27FC236}">
                <a16:creationId xmlns:a16="http://schemas.microsoft.com/office/drawing/2014/main" id="{F557D584-40AD-1F42-160F-6F7CF4A733DB}"/>
              </a:ext>
            </a:extLst>
          </p:cNvPr>
          <p:cNvPicPr>
            <a:picLocks noChangeAspect="1"/>
          </p:cNvPicPr>
          <p:nvPr/>
        </p:nvPicPr>
        <p:blipFill>
          <a:blip r:embed="rId2"/>
          <a:stretch>
            <a:fillRect/>
          </a:stretch>
        </p:blipFill>
        <p:spPr>
          <a:xfrm>
            <a:off x="7705565" y="1263319"/>
            <a:ext cx="4367099" cy="5431459"/>
          </a:xfrm>
          <a:prstGeom prst="rect">
            <a:avLst/>
          </a:prstGeom>
        </p:spPr>
      </p:pic>
    </p:spTree>
    <p:extLst>
      <p:ext uri="{BB962C8B-B14F-4D97-AF65-F5344CB8AC3E}">
        <p14:creationId xmlns:p14="http://schemas.microsoft.com/office/powerpoint/2010/main" val="1375598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3FB4E9CE-D5CF-46E4-8837-8C0036DE0C8A}"/>
              </a:ext>
            </a:extLst>
          </p:cNvPr>
          <p:cNvSpPr>
            <a:spLocks noGrp="1"/>
          </p:cNvSpPr>
          <p:nvPr>
            <p:ph type="body" sz="quarter" idx="15"/>
          </p:nvPr>
        </p:nvSpPr>
        <p:spPr/>
        <p:txBody>
          <a:bodyPr vert="horz" lIns="450000" tIns="190800" rIns="91440" bIns="45720" rtlCol="0" anchor="t">
            <a:noAutofit/>
          </a:bodyPr>
          <a:lstStyle/>
          <a:p>
            <a:r>
              <a:rPr lang="en-US" dirty="0"/>
              <a:t>Use a symbol to generate an alarm</a:t>
            </a:r>
          </a:p>
          <a:p>
            <a:pPr lvl="1" indent="-267970"/>
            <a:r>
              <a:rPr lang="en-US" dirty="0"/>
              <a:t>ADS</a:t>
            </a:r>
          </a:p>
          <a:p>
            <a:pPr lvl="1" indent="-267970"/>
            <a:r>
              <a:rPr lang="en-US" dirty="0"/>
              <a:t>OPC UA</a:t>
            </a:r>
          </a:p>
          <a:p>
            <a:pPr lvl="1" indent="-267970"/>
            <a:r>
              <a:rPr lang="en-US" dirty="0"/>
              <a:t>Custom Server Extension</a:t>
            </a:r>
          </a:p>
          <a:p>
            <a:r>
              <a:rPr lang="en-US" dirty="0" err="1"/>
              <a:t>EventGrid</a:t>
            </a:r>
            <a:r>
              <a:rPr lang="en-US" dirty="0"/>
              <a:t> &amp; </a:t>
            </a:r>
            <a:r>
              <a:rPr lang="en-US" dirty="0" err="1"/>
              <a:t>EventLine</a:t>
            </a:r>
            <a:r>
              <a:rPr lang="en-US" dirty="0"/>
              <a:t> support</a:t>
            </a:r>
          </a:p>
          <a:p>
            <a:r>
              <a:rPr lang="en-US" dirty="0"/>
              <a:t>Localized text support</a:t>
            </a:r>
          </a:p>
          <a:p>
            <a:r>
              <a:rPr lang="en-US" dirty="0"/>
              <a:t>Integrated in HMI Server</a:t>
            </a:r>
          </a:p>
          <a:p>
            <a:pPr lvl="1"/>
            <a:r>
              <a:rPr lang="en-US" dirty="0"/>
              <a:t>no running server, no events</a:t>
            </a:r>
          </a:p>
          <a:p>
            <a:pPr lvl="1"/>
            <a:r>
              <a:rPr lang="en-US" dirty="0"/>
              <a:t>update rate in fixed interval time</a:t>
            </a:r>
          </a:p>
        </p:txBody>
      </p:sp>
      <p:sp>
        <p:nvSpPr>
          <p:cNvPr id="4" name="Titel 3">
            <a:extLst>
              <a:ext uri="{FF2B5EF4-FFF2-40B4-BE49-F238E27FC236}">
                <a16:creationId xmlns:a16="http://schemas.microsoft.com/office/drawing/2014/main" id="{062490FF-402D-436D-9837-39A2AAFA650C}"/>
              </a:ext>
            </a:extLst>
          </p:cNvPr>
          <p:cNvSpPr>
            <a:spLocks noGrp="1"/>
          </p:cNvSpPr>
          <p:nvPr>
            <p:ph type="title"/>
          </p:nvPr>
        </p:nvSpPr>
        <p:spPr>
          <a:xfrm>
            <a:off x="-1" y="112233"/>
            <a:ext cx="10137600" cy="967921"/>
          </a:xfrm>
        </p:spPr>
        <p:txBody>
          <a:bodyPr/>
          <a:lstStyle/>
          <a:p>
            <a:r>
              <a:rPr lang="de-DE" sz="2000" b="0" dirty="0"/>
              <a:t>TwinCAT HMI | Features</a:t>
            </a:r>
            <a:br>
              <a:rPr lang="en-US" sz="2000" b="0" dirty="0">
                <a:latin typeface="Arial"/>
                <a:cs typeface="Arial"/>
              </a:rPr>
            </a:br>
            <a:r>
              <a:rPr lang="en-US" dirty="0">
                <a:latin typeface="Arial"/>
                <a:cs typeface="Arial"/>
              </a:rPr>
              <a:t>Alarm Extension</a:t>
            </a:r>
            <a:endParaRPr lang="de-DE" dirty="0"/>
          </a:p>
        </p:txBody>
      </p:sp>
      <p:pic>
        <p:nvPicPr>
          <p:cNvPr id="3" name="Grafik 5" descr="Ein Bild, das Text enthält.&#10;&#10;Beschreibung automatisch generiert.">
            <a:extLst>
              <a:ext uri="{FF2B5EF4-FFF2-40B4-BE49-F238E27FC236}">
                <a16:creationId xmlns:a16="http://schemas.microsoft.com/office/drawing/2014/main" id="{65EBC33E-60E0-B9AB-4346-57C4ACEB4BC0}"/>
              </a:ext>
            </a:extLst>
          </p:cNvPr>
          <p:cNvPicPr>
            <a:picLocks noChangeAspect="1"/>
          </p:cNvPicPr>
          <p:nvPr/>
        </p:nvPicPr>
        <p:blipFill>
          <a:blip r:embed="rId2"/>
          <a:stretch>
            <a:fillRect/>
          </a:stretch>
        </p:blipFill>
        <p:spPr>
          <a:xfrm>
            <a:off x="7256463" y="1330762"/>
            <a:ext cx="4703762" cy="3513852"/>
          </a:xfrm>
          <a:prstGeom prst="rect">
            <a:avLst/>
          </a:prstGeom>
        </p:spPr>
      </p:pic>
      <p:pic>
        <p:nvPicPr>
          <p:cNvPr id="6" name="Grafik 6" descr="Ein Bild, das Text enthält.&#10;&#10;Beschreibung automatisch generiert.">
            <a:extLst>
              <a:ext uri="{FF2B5EF4-FFF2-40B4-BE49-F238E27FC236}">
                <a16:creationId xmlns:a16="http://schemas.microsoft.com/office/drawing/2014/main" id="{0950404B-6DB4-5975-F0D5-4C9C8BAB5232}"/>
              </a:ext>
            </a:extLst>
          </p:cNvPr>
          <p:cNvPicPr>
            <a:picLocks noChangeAspect="1"/>
          </p:cNvPicPr>
          <p:nvPr/>
        </p:nvPicPr>
        <p:blipFill>
          <a:blip r:embed="rId3"/>
          <a:stretch>
            <a:fillRect/>
          </a:stretch>
        </p:blipFill>
        <p:spPr>
          <a:xfrm>
            <a:off x="7907338" y="5010282"/>
            <a:ext cx="3465512" cy="1758687"/>
          </a:xfrm>
          <a:prstGeom prst="rect">
            <a:avLst/>
          </a:prstGeom>
        </p:spPr>
      </p:pic>
    </p:spTree>
    <p:extLst>
      <p:ext uri="{BB962C8B-B14F-4D97-AF65-F5344CB8AC3E}">
        <p14:creationId xmlns:p14="http://schemas.microsoft.com/office/powerpoint/2010/main" val="846848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4B14AE9D-AA3F-70CD-6885-24BCD0A32FDA}"/>
              </a:ext>
            </a:extLst>
          </p:cNvPr>
          <p:cNvSpPr>
            <a:spLocks noGrp="1"/>
          </p:cNvSpPr>
          <p:nvPr>
            <p:ph type="body" sz="quarter" idx="15"/>
          </p:nvPr>
        </p:nvSpPr>
        <p:spPr/>
        <p:txBody>
          <a:bodyPr/>
          <a:lstStyle/>
          <a:p>
            <a:r>
              <a:rPr lang="en-US" dirty="0"/>
              <a:t>New TF2049 “Time Based Clients” license</a:t>
            </a:r>
          </a:p>
          <a:p>
            <a:pPr lvl="1"/>
            <a:r>
              <a:rPr lang="en-US" dirty="0"/>
              <a:t>Free of charge</a:t>
            </a:r>
          </a:p>
          <a:p>
            <a:r>
              <a:rPr lang="en-US" dirty="0"/>
              <a:t>Use Case</a:t>
            </a:r>
          </a:p>
          <a:p>
            <a:pPr lvl="1"/>
            <a:r>
              <a:rPr lang="en-US" dirty="0"/>
              <a:t>Maintenance </a:t>
            </a:r>
          </a:p>
          <a:p>
            <a:pPr lvl="1"/>
            <a:r>
              <a:rPr lang="en-US" dirty="0"/>
              <a:t>temporary single client access </a:t>
            </a:r>
            <a:br>
              <a:rPr lang="en-US" dirty="0"/>
            </a:br>
            <a:r>
              <a:rPr lang="en-US" dirty="0"/>
              <a:t>if max. clients are reached</a:t>
            </a:r>
          </a:p>
          <a:p>
            <a:r>
              <a:rPr lang="en-US" dirty="0"/>
              <a:t>Limitations:</a:t>
            </a:r>
          </a:p>
          <a:p>
            <a:pPr lvl="1"/>
            <a:r>
              <a:rPr lang="en-US" dirty="0"/>
              <a:t>30 minutes access</a:t>
            </a:r>
          </a:p>
          <a:p>
            <a:pPr lvl="1"/>
            <a:r>
              <a:rPr lang="en-US" dirty="0"/>
              <a:t>5 minutes block time</a:t>
            </a:r>
          </a:p>
          <a:p>
            <a:pPr lvl="1"/>
            <a:r>
              <a:rPr lang="en-US" dirty="0"/>
              <a:t>countdown and banner</a:t>
            </a:r>
          </a:p>
          <a:p>
            <a:pPr lvl="1"/>
            <a:r>
              <a:rPr lang="en-US" dirty="0"/>
              <a:t>warning 5 minutes before block time</a:t>
            </a:r>
          </a:p>
          <a:p>
            <a:endParaRPr lang="en-US" dirty="0"/>
          </a:p>
        </p:txBody>
      </p:sp>
      <p:sp>
        <p:nvSpPr>
          <p:cNvPr id="2" name="Titel 1">
            <a:extLst>
              <a:ext uri="{FF2B5EF4-FFF2-40B4-BE49-F238E27FC236}">
                <a16:creationId xmlns:a16="http://schemas.microsoft.com/office/drawing/2014/main" id="{19A762C5-26D3-1E06-C678-727F607FF2A1}"/>
              </a:ext>
            </a:extLst>
          </p:cNvPr>
          <p:cNvSpPr>
            <a:spLocks noGrp="1"/>
          </p:cNvSpPr>
          <p:nvPr>
            <p:ph type="title"/>
          </p:nvPr>
        </p:nvSpPr>
        <p:spPr>
          <a:xfrm>
            <a:off x="-1" y="112233"/>
            <a:ext cx="10137600" cy="967921"/>
          </a:xfrm>
        </p:spPr>
        <p:txBody>
          <a:bodyPr/>
          <a:lstStyle/>
          <a:p>
            <a:r>
              <a:rPr lang="de-DE" sz="2000" b="0" dirty="0"/>
              <a:t>TwinCAT HMI | Features</a:t>
            </a:r>
            <a:br>
              <a:rPr lang="de-DE" sz="2400" dirty="0"/>
            </a:br>
            <a:r>
              <a:rPr lang="de-DE" dirty="0">
                <a:latin typeface="Arial"/>
                <a:cs typeface="Arial"/>
              </a:rPr>
              <a:t>Time-</a:t>
            </a:r>
            <a:r>
              <a:rPr lang="de-DE" dirty="0" err="1">
                <a:latin typeface="Arial"/>
                <a:cs typeface="Arial"/>
              </a:rPr>
              <a:t>based</a:t>
            </a:r>
            <a:r>
              <a:rPr lang="de-DE" dirty="0">
                <a:latin typeface="Arial"/>
                <a:cs typeface="Arial"/>
              </a:rPr>
              <a:t> </a:t>
            </a:r>
            <a:r>
              <a:rPr lang="de-DE" dirty="0" err="1">
                <a:latin typeface="Arial"/>
                <a:cs typeface="Arial"/>
              </a:rPr>
              <a:t>client</a:t>
            </a:r>
            <a:r>
              <a:rPr lang="de-DE" dirty="0">
                <a:latin typeface="Arial"/>
                <a:cs typeface="Arial"/>
              </a:rPr>
              <a:t> </a:t>
            </a:r>
            <a:r>
              <a:rPr lang="de-DE" dirty="0" err="1">
                <a:latin typeface="Arial"/>
                <a:cs typeface="Arial"/>
              </a:rPr>
              <a:t>license</a:t>
            </a:r>
            <a:endParaRPr lang="en-GB" dirty="0">
              <a:latin typeface="Arial"/>
              <a:cs typeface="Arial"/>
            </a:endParaRPr>
          </a:p>
        </p:txBody>
      </p:sp>
      <p:pic>
        <p:nvPicPr>
          <p:cNvPr id="8" name="Grafik 7">
            <a:extLst>
              <a:ext uri="{FF2B5EF4-FFF2-40B4-BE49-F238E27FC236}">
                <a16:creationId xmlns:a16="http://schemas.microsoft.com/office/drawing/2014/main" id="{1C9A00C1-2746-31ED-13A8-4A63F0FCB735}"/>
              </a:ext>
            </a:extLst>
          </p:cNvPr>
          <p:cNvPicPr>
            <a:picLocks noChangeAspect="1"/>
          </p:cNvPicPr>
          <p:nvPr/>
        </p:nvPicPr>
        <p:blipFill>
          <a:blip r:embed="rId2"/>
          <a:stretch>
            <a:fillRect/>
          </a:stretch>
        </p:blipFill>
        <p:spPr>
          <a:xfrm>
            <a:off x="7831394" y="1196847"/>
            <a:ext cx="3901684" cy="3680834"/>
          </a:xfrm>
          <a:prstGeom prst="rect">
            <a:avLst/>
          </a:prstGeom>
        </p:spPr>
      </p:pic>
      <p:pic>
        <p:nvPicPr>
          <p:cNvPr id="12" name="Grafik 11">
            <a:extLst>
              <a:ext uri="{FF2B5EF4-FFF2-40B4-BE49-F238E27FC236}">
                <a16:creationId xmlns:a16="http://schemas.microsoft.com/office/drawing/2014/main" id="{E6FDEE40-F6CF-D4C1-46DF-89517BCB6B78}"/>
              </a:ext>
            </a:extLst>
          </p:cNvPr>
          <p:cNvPicPr>
            <a:picLocks noChangeAspect="1"/>
          </p:cNvPicPr>
          <p:nvPr/>
        </p:nvPicPr>
        <p:blipFill>
          <a:blip r:embed="rId3"/>
          <a:stretch>
            <a:fillRect/>
          </a:stretch>
        </p:blipFill>
        <p:spPr>
          <a:xfrm>
            <a:off x="7831394" y="5221973"/>
            <a:ext cx="3901684" cy="1306474"/>
          </a:xfrm>
          <a:prstGeom prst="rect">
            <a:avLst/>
          </a:prstGeom>
        </p:spPr>
      </p:pic>
    </p:spTree>
    <p:extLst>
      <p:ext uri="{BB962C8B-B14F-4D97-AF65-F5344CB8AC3E}">
        <p14:creationId xmlns:p14="http://schemas.microsoft.com/office/powerpoint/2010/main" val="312048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5A3E983-7CE8-4465-AE2D-579EF279505D}"/>
              </a:ext>
            </a:extLst>
          </p:cNvPr>
          <p:cNvSpPr>
            <a:spLocks noGrp="1"/>
          </p:cNvSpPr>
          <p:nvPr>
            <p:ph type="body" sz="quarter" idx="15"/>
          </p:nvPr>
        </p:nvSpPr>
        <p:spPr/>
        <p:txBody>
          <a:bodyPr/>
          <a:lstStyle/>
          <a:p>
            <a:r>
              <a:rPr lang="en-GB" dirty="0"/>
              <a:t>Support of Lightweight Directory Access Protocol</a:t>
            </a:r>
          </a:p>
          <a:p>
            <a:r>
              <a:rPr lang="en-GB" dirty="0"/>
              <a:t>Connection to central user management (Active Directory)</a:t>
            </a:r>
          </a:p>
          <a:p>
            <a:r>
              <a:rPr lang="en-GB" b="1" dirty="0"/>
              <a:t>Use OS credentials to log into HMI client</a:t>
            </a:r>
          </a:p>
        </p:txBody>
      </p:sp>
      <p:sp>
        <p:nvSpPr>
          <p:cNvPr id="3" name="Titel 2">
            <a:extLst>
              <a:ext uri="{FF2B5EF4-FFF2-40B4-BE49-F238E27FC236}">
                <a16:creationId xmlns:a16="http://schemas.microsoft.com/office/drawing/2014/main" id="{337AF676-5700-4E1F-B8B9-49B44BA44D79}"/>
              </a:ext>
            </a:extLst>
          </p:cNvPr>
          <p:cNvSpPr>
            <a:spLocks noGrp="1"/>
          </p:cNvSpPr>
          <p:nvPr>
            <p:ph type="title"/>
          </p:nvPr>
        </p:nvSpPr>
        <p:spPr>
          <a:xfrm>
            <a:off x="-1" y="143011"/>
            <a:ext cx="10137600" cy="937143"/>
          </a:xfrm>
        </p:spPr>
        <p:txBody>
          <a:bodyPr/>
          <a:lstStyle/>
          <a:p>
            <a:r>
              <a:rPr lang="de-DE" sz="2000" b="0" dirty="0"/>
              <a:t>TwinCAT HMI | Features</a:t>
            </a:r>
            <a:br>
              <a:rPr lang="de-DE" sz="2000" dirty="0"/>
            </a:br>
            <a:r>
              <a:rPr lang="de-DE" dirty="0"/>
              <a:t>LDAP Extension</a:t>
            </a:r>
            <a:endParaRPr lang="en-GB" dirty="0"/>
          </a:p>
        </p:txBody>
      </p:sp>
      <p:pic>
        <p:nvPicPr>
          <p:cNvPr id="5" name="Picture 4">
            <a:extLst>
              <a:ext uri="{FF2B5EF4-FFF2-40B4-BE49-F238E27FC236}">
                <a16:creationId xmlns:a16="http://schemas.microsoft.com/office/drawing/2014/main" id="{55868915-0B0B-09C3-1B0C-8C8094F88C9D}"/>
              </a:ext>
            </a:extLst>
          </p:cNvPr>
          <p:cNvPicPr>
            <a:picLocks noChangeAspect="1"/>
          </p:cNvPicPr>
          <p:nvPr/>
        </p:nvPicPr>
        <p:blipFill>
          <a:blip r:embed="rId2"/>
          <a:stretch>
            <a:fillRect/>
          </a:stretch>
        </p:blipFill>
        <p:spPr>
          <a:xfrm>
            <a:off x="535327" y="3699476"/>
            <a:ext cx="2800741" cy="2762636"/>
          </a:xfrm>
          <a:prstGeom prst="rect">
            <a:avLst/>
          </a:prstGeom>
        </p:spPr>
      </p:pic>
      <p:sp>
        <p:nvSpPr>
          <p:cNvPr id="6" name="TextBox 8">
            <a:extLst>
              <a:ext uri="{FF2B5EF4-FFF2-40B4-BE49-F238E27FC236}">
                <a16:creationId xmlns:a16="http://schemas.microsoft.com/office/drawing/2014/main" id="{859E9DE5-435D-996D-36F0-DDBA657CDA51}"/>
              </a:ext>
            </a:extLst>
          </p:cNvPr>
          <p:cNvSpPr txBox="1"/>
          <p:nvPr/>
        </p:nvSpPr>
        <p:spPr>
          <a:xfrm>
            <a:off x="1452379" y="3425068"/>
            <a:ext cx="1155171" cy="276999"/>
          </a:xfrm>
          <a:prstGeom prst="rect">
            <a:avLst/>
          </a:prstGeom>
          <a:noFill/>
        </p:spPr>
        <p:txBody>
          <a:bodyPr wrap="square" rtlCol="0">
            <a:spAutoFit/>
          </a:bodyPr>
          <a:lstStyle/>
          <a:p>
            <a:r>
              <a:rPr lang="en-US" sz="1200" b="1" dirty="0"/>
              <a:t>HMI Client</a:t>
            </a:r>
          </a:p>
        </p:txBody>
      </p:sp>
      <p:sp>
        <p:nvSpPr>
          <p:cNvPr id="7" name="Rectangle 1">
            <a:extLst>
              <a:ext uri="{FF2B5EF4-FFF2-40B4-BE49-F238E27FC236}">
                <a16:creationId xmlns:a16="http://schemas.microsoft.com/office/drawing/2014/main" id="{3869EF91-FC6F-2701-831C-F700B03AD4F1}"/>
              </a:ext>
            </a:extLst>
          </p:cNvPr>
          <p:cNvSpPr/>
          <p:nvPr/>
        </p:nvSpPr>
        <p:spPr>
          <a:xfrm>
            <a:off x="4625529" y="5564882"/>
            <a:ext cx="1547529" cy="876857"/>
          </a:xfrm>
          <a:prstGeom prst="rect">
            <a:avLst/>
          </a:prstGeom>
          <a:solidFill>
            <a:schemeClr val="accent2"/>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dirty="0">
                <a:solidFill>
                  <a:schemeClr val="bg1"/>
                </a:solidFill>
              </a:rPr>
              <a:t>HMI Server</a:t>
            </a:r>
          </a:p>
        </p:txBody>
      </p:sp>
      <p:sp>
        <p:nvSpPr>
          <p:cNvPr id="8" name="Flowchart: Magnetic Disk 14">
            <a:extLst>
              <a:ext uri="{FF2B5EF4-FFF2-40B4-BE49-F238E27FC236}">
                <a16:creationId xmlns:a16="http://schemas.microsoft.com/office/drawing/2014/main" id="{AED25C4D-94A7-E87E-B600-0043F73E89BB}"/>
              </a:ext>
            </a:extLst>
          </p:cNvPr>
          <p:cNvSpPr/>
          <p:nvPr/>
        </p:nvSpPr>
        <p:spPr>
          <a:xfrm>
            <a:off x="5090108" y="4709539"/>
            <a:ext cx="579116" cy="591188"/>
          </a:xfrm>
          <a:prstGeom prst="flowChartMagneticDisk">
            <a:avLst/>
          </a:prstGeom>
          <a:solidFill>
            <a:schemeClr val="bg1">
              <a:lumMod val="75000"/>
            </a:schemeClr>
          </a:soli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dirty="0">
              <a:solidFill>
                <a:schemeClr val="bg1"/>
              </a:solidFill>
            </a:endParaRPr>
          </a:p>
        </p:txBody>
      </p:sp>
      <p:cxnSp>
        <p:nvCxnSpPr>
          <p:cNvPr id="9" name="Straight Arrow Connector 3">
            <a:extLst>
              <a:ext uri="{FF2B5EF4-FFF2-40B4-BE49-F238E27FC236}">
                <a16:creationId xmlns:a16="http://schemas.microsoft.com/office/drawing/2014/main" id="{2C2DF3F7-9917-269D-EE26-2874BF7E550B}"/>
              </a:ext>
            </a:extLst>
          </p:cNvPr>
          <p:cNvCxnSpPr>
            <a:cxnSpLocks/>
          </p:cNvCxnSpPr>
          <p:nvPr/>
        </p:nvCxnSpPr>
        <p:spPr>
          <a:xfrm>
            <a:off x="9134573" y="6023684"/>
            <a:ext cx="1167378" cy="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22">
            <a:extLst>
              <a:ext uri="{FF2B5EF4-FFF2-40B4-BE49-F238E27FC236}">
                <a16:creationId xmlns:a16="http://schemas.microsoft.com/office/drawing/2014/main" id="{D64154F3-9753-5FE1-4F19-A05DF34E3596}"/>
              </a:ext>
            </a:extLst>
          </p:cNvPr>
          <p:cNvSpPr txBox="1"/>
          <p:nvPr/>
        </p:nvSpPr>
        <p:spPr>
          <a:xfrm>
            <a:off x="4481465" y="4438171"/>
            <a:ext cx="1796402" cy="461665"/>
          </a:xfrm>
          <a:prstGeom prst="rect">
            <a:avLst/>
          </a:prstGeom>
          <a:noFill/>
        </p:spPr>
        <p:txBody>
          <a:bodyPr wrap="square" rtlCol="0">
            <a:spAutoFit/>
          </a:bodyPr>
          <a:lstStyle/>
          <a:p>
            <a:r>
              <a:rPr lang="en-US" sz="1200" b="1" dirty="0"/>
              <a:t>HMI </a:t>
            </a:r>
            <a:r>
              <a:rPr lang="en-US" sz="1200" b="1" dirty="0" err="1"/>
              <a:t>Usermanagement</a:t>
            </a:r>
            <a:endParaRPr lang="en-US" sz="1200" b="1" dirty="0"/>
          </a:p>
          <a:p>
            <a:endParaRPr lang="en-US" sz="1200" b="1" dirty="0"/>
          </a:p>
        </p:txBody>
      </p:sp>
      <p:graphicFrame>
        <p:nvGraphicFramePr>
          <p:cNvPr id="11" name="Table 21">
            <a:extLst>
              <a:ext uri="{FF2B5EF4-FFF2-40B4-BE49-F238E27FC236}">
                <a16:creationId xmlns:a16="http://schemas.microsoft.com/office/drawing/2014/main" id="{E7592096-EE00-95C6-7D51-6177EC75A14E}"/>
              </a:ext>
            </a:extLst>
          </p:cNvPr>
          <p:cNvGraphicFramePr>
            <a:graphicFrameLocks noGrp="1"/>
          </p:cNvGraphicFramePr>
          <p:nvPr/>
        </p:nvGraphicFramePr>
        <p:xfrm>
          <a:off x="6812664" y="4208127"/>
          <a:ext cx="3166111" cy="1119027"/>
        </p:xfrm>
        <a:graphic>
          <a:graphicData uri="http://schemas.openxmlformats.org/drawingml/2006/table">
            <a:tbl>
              <a:tblPr firstRow="1" bandRow="1">
                <a:tableStyleId>{5C22544A-7EE6-4342-B048-85BDC9FD1C3A}</a:tableStyleId>
              </a:tblPr>
              <a:tblGrid>
                <a:gridCol w="936943">
                  <a:extLst>
                    <a:ext uri="{9D8B030D-6E8A-4147-A177-3AD203B41FA5}">
                      <a16:colId xmlns:a16="http://schemas.microsoft.com/office/drawing/2014/main" val="2437799439"/>
                    </a:ext>
                  </a:extLst>
                </a:gridCol>
                <a:gridCol w="2229168">
                  <a:extLst>
                    <a:ext uri="{9D8B030D-6E8A-4147-A177-3AD203B41FA5}">
                      <a16:colId xmlns:a16="http://schemas.microsoft.com/office/drawing/2014/main" val="1168935836"/>
                    </a:ext>
                  </a:extLst>
                </a:gridCol>
              </a:tblGrid>
              <a:tr h="373009">
                <a:tc>
                  <a:txBody>
                    <a:bodyPr/>
                    <a:lstStyle/>
                    <a:p>
                      <a:r>
                        <a:rPr lang="en-US" sz="1000" dirty="0"/>
                        <a:t>HMI Groups</a:t>
                      </a:r>
                    </a:p>
                  </a:txBody>
                  <a:tcPr/>
                </a:tc>
                <a:tc>
                  <a:txBody>
                    <a:bodyPr/>
                    <a:lstStyle/>
                    <a:p>
                      <a:r>
                        <a:rPr lang="en-US" sz="1000" dirty="0"/>
                        <a:t>LDAP</a:t>
                      </a:r>
                      <a:r>
                        <a:rPr lang="en-US" sz="1000" baseline="0" dirty="0"/>
                        <a:t> Groups</a:t>
                      </a:r>
                      <a:endParaRPr lang="en-US" sz="1000" dirty="0"/>
                    </a:p>
                  </a:txBody>
                  <a:tcPr/>
                </a:tc>
                <a:extLst>
                  <a:ext uri="{0D108BD9-81ED-4DB2-BD59-A6C34878D82A}">
                    <a16:rowId xmlns:a16="http://schemas.microsoft.com/office/drawing/2014/main" val="670337820"/>
                  </a:ext>
                </a:extLst>
              </a:tr>
              <a:tr h="373009">
                <a:tc>
                  <a:txBody>
                    <a:bodyPr/>
                    <a:lstStyle/>
                    <a:p>
                      <a:r>
                        <a:rPr lang="en-US" sz="1000" dirty="0"/>
                        <a:t>Engineers</a:t>
                      </a:r>
                    </a:p>
                  </a:txBody>
                  <a:tcPr/>
                </a:tc>
                <a:tc>
                  <a:txBody>
                    <a:bodyPr/>
                    <a:lstStyle/>
                    <a:p>
                      <a:r>
                        <a:rPr lang="en-US" sz="1000" dirty="0"/>
                        <a:t>COMPANY\Engineers</a:t>
                      </a:r>
                    </a:p>
                  </a:txBody>
                  <a:tcPr/>
                </a:tc>
                <a:extLst>
                  <a:ext uri="{0D108BD9-81ED-4DB2-BD59-A6C34878D82A}">
                    <a16:rowId xmlns:a16="http://schemas.microsoft.com/office/drawing/2014/main" val="2596078668"/>
                  </a:ext>
                </a:extLst>
              </a:tr>
              <a:tr h="373009">
                <a:tc>
                  <a:txBody>
                    <a:bodyPr/>
                    <a:lstStyle/>
                    <a:p>
                      <a:r>
                        <a:rPr lang="en-US" sz="1000" dirty="0"/>
                        <a:t>Operators</a:t>
                      </a:r>
                    </a:p>
                  </a:txBody>
                  <a:tcPr/>
                </a:tc>
                <a:tc>
                  <a:txBody>
                    <a:bodyPr/>
                    <a:lstStyle/>
                    <a:p>
                      <a:r>
                        <a:rPr lang="en-US" sz="1000" dirty="0"/>
                        <a:t>COMPANY\Operators</a:t>
                      </a:r>
                    </a:p>
                  </a:txBody>
                  <a:tcPr/>
                </a:tc>
                <a:extLst>
                  <a:ext uri="{0D108BD9-81ED-4DB2-BD59-A6C34878D82A}">
                    <a16:rowId xmlns:a16="http://schemas.microsoft.com/office/drawing/2014/main" val="111753168"/>
                  </a:ext>
                </a:extLst>
              </a:tr>
            </a:tbl>
          </a:graphicData>
        </a:graphic>
      </p:graphicFrame>
      <p:cxnSp>
        <p:nvCxnSpPr>
          <p:cNvPr id="12" name="Straight Connector 24">
            <a:extLst>
              <a:ext uri="{FF2B5EF4-FFF2-40B4-BE49-F238E27FC236}">
                <a16:creationId xmlns:a16="http://schemas.microsoft.com/office/drawing/2014/main" id="{699DF1A7-37AD-4437-B3AA-D197FAE9CC36}"/>
              </a:ext>
            </a:extLst>
          </p:cNvPr>
          <p:cNvCxnSpPr/>
          <p:nvPr/>
        </p:nvCxnSpPr>
        <p:spPr>
          <a:xfrm>
            <a:off x="5379666" y="5300727"/>
            <a:ext cx="0" cy="264155"/>
          </a:xfrm>
          <a:prstGeom prst="line">
            <a:avLst/>
          </a:prstGeom>
          <a:ln w="63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3" name="Rectangle 1">
            <a:extLst>
              <a:ext uri="{FF2B5EF4-FFF2-40B4-BE49-F238E27FC236}">
                <a16:creationId xmlns:a16="http://schemas.microsoft.com/office/drawing/2014/main" id="{54FBEC22-BFDD-53FA-FC1B-FA7AB323D91F}"/>
              </a:ext>
            </a:extLst>
          </p:cNvPr>
          <p:cNvSpPr/>
          <p:nvPr/>
        </p:nvSpPr>
        <p:spPr>
          <a:xfrm>
            <a:off x="7515867" y="5585255"/>
            <a:ext cx="1547529" cy="876857"/>
          </a:xfrm>
          <a:prstGeom prst="rect">
            <a:avLst/>
          </a:prstGeom>
          <a:solidFill>
            <a:schemeClr val="accent2"/>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dirty="0">
                <a:solidFill>
                  <a:schemeClr val="bg1"/>
                </a:solidFill>
              </a:rPr>
              <a:t>HMI LDAP</a:t>
            </a:r>
          </a:p>
          <a:p>
            <a:pPr algn="ctr"/>
            <a:r>
              <a:rPr lang="de-DE" dirty="0">
                <a:solidFill>
                  <a:schemeClr val="bg1"/>
                </a:solidFill>
              </a:rPr>
              <a:t>Extension</a:t>
            </a:r>
          </a:p>
        </p:txBody>
      </p:sp>
      <p:sp>
        <p:nvSpPr>
          <p:cNvPr id="14" name="Rectangle 1">
            <a:extLst>
              <a:ext uri="{FF2B5EF4-FFF2-40B4-BE49-F238E27FC236}">
                <a16:creationId xmlns:a16="http://schemas.microsoft.com/office/drawing/2014/main" id="{4A239C66-AF09-FE4C-5960-ABFC3D8A8C39}"/>
              </a:ext>
            </a:extLst>
          </p:cNvPr>
          <p:cNvSpPr/>
          <p:nvPr/>
        </p:nvSpPr>
        <p:spPr>
          <a:xfrm>
            <a:off x="10375365" y="5564602"/>
            <a:ext cx="1547529" cy="876857"/>
          </a:xfrm>
          <a:prstGeom prst="rect">
            <a:avLst/>
          </a:prstGeom>
          <a:solidFill>
            <a:schemeClr val="accent4">
              <a:lumMod val="7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dirty="0">
                <a:solidFill>
                  <a:schemeClr val="bg1"/>
                </a:solidFill>
              </a:rPr>
              <a:t>LDAP </a:t>
            </a:r>
          </a:p>
          <a:p>
            <a:pPr algn="ctr"/>
            <a:r>
              <a:rPr lang="de-DE" dirty="0">
                <a:solidFill>
                  <a:schemeClr val="bg1"/>
                </a:solidFill>
              </a:rPr>
              <a:t>Server</a:t>
            </a:r>
          </a:p>
        </p:txBody>
      </p:sp>
      <p:sp>
        <p:nvSpPr>
          <p:cNvPr id="15" name="TextBox 33">
            <a:extLst>
              <a:ext uri="{FF2B5EF4-FFF2-40B4-BE49-F238E27FC236}">
                <a16:creationId xmlns:a16="http://schemas.microsoft.com/office/drawing/2014/main" id="{00542F9A-EB9B-84E9-96D6-CF784A903F88}"/>
              </a:ext>
            </a:extLst>
          </p:cNvPr>
          <p:cNvSpPr txBox="1"/>
          <p:nvPr/>
        </p:nvSpPr>
        <p:spPr>
          <a:xfrm>
            <a:off x="10283097" y="4414824"/>
            <a:ext cx="1796402" cy="461665"/>
          </a:xfrm>
          <a:prstGeom prst="rect">
            <a:avLst/>
          </a:prstGeom>
          <a:noFill/>
        </p:spPr>
        <p:txBody>
          <a:bodyPr wrap="square" rtlCol="0">
            <a:spAutoFit/>
          </a:bodyPr>
          <a:lstStyle/>
          <a:p>
            <a:pPr algn="ctr"/>
            <a:r>
              <a:rPr lang="en-US" sz="1200" b="1" dirty="0"/>
              <a:t>Active Directory</a:t>
            </a:r>
          </a:p>
          <a:p>
            <a:endParaRPr lang="en-US" sz="1200" b="1" dirty="0"/>
          </a:p>
        </p:txBody>
      </p:sp>
      <p:sp>
        <p:nvSpPr>
          <p:cNvPr id="16" name="Flowchart: Magnetic Disk 14">
            <a:extLst>
              <a:ext uri="{FF2B5EF4-FFF2-40B4-BE49-F238E27FC236}">
                <a16:creationId xmlns:a16="http://schemas.microsoft.com/office/drawing/2014/main" id="{F4AE61E5-FA32-001B-CF9D-C4C9384D6BF1}"/>
              </a:ext>
            </a:extLst>
          </p:cNvPr>
          <p:cNvSpPr/>
          <p:nvPr/>
        </p:nvSpPr>
        <p:spPr>
          <a:xfrm>
            <a:off x="10891740" y="4709539"/>
            <a:ext cx="579116" cy="591188"/>
          </a:xfrm>
          <a:prstGeom prst="flowChartMagneticDisk">
            <a:avLst/>
          </a:prstGeom>
          <a:solidFill>
            <a:schemeClr val="bg1">
              <a:lumMod val="75000"/>
            </a:schemeClr>
          </a:soli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dirty="0">
              <a:solidFill>
                <a:schemeClr val="bg1"/>
              </a:solidFill>
            </a:endParaRPr>
          </a:p>
        </p:txBody>
      </p:sp>
      <p:cxnSp>
        <p:nvCxnSpPr>
          <p:cNvPr id="17" name="Straight Connector 36">
            <a:extLst>
              <a:ext uri="{FF2B5EF4-FFF2-40B4-BE49-F238E27FC236}">
                <a16:creationId xmlns:a16="http://schemas.microsoft.com/office/drawing/2014/main" id="{EBCF6448-995F-44ED-48B0-D67C8DF0231F}"/>
              </a:ext>
            </a:extLst>
          </p:cNvPr>
          <p:cNvCxnSpPr/>
          <p:nvPr/>
        </p:nvCxnSpPr>
        <p:spPr>
          <a:xfrm>
            <a:off x="11181298" y="5300727"/>
            <a:ext cx="0" cy="264155"/>
          </a:xfrm>
          <a:prstGeom prst="line">
            <a:avLst/>
          </a:prstGeom>
          <a:ln w="6350">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8" name="Picture 4" descr="Bildergebnis für icon users groups">
            <a:extLst>
              <a:ext uri="{FF2B5EF4-FFF2-40B4-BE49-F238E27FC236}">
                <a16:creationId xmlns:a16="http://schemas.microsoft.com/office/drawing/2014/main" id="{3973FBAE-6444-8560-1375-FF39B0783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956" y="4937942"/>
            <a:ext cx="324677" cy="32467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42">
            <a:extLst>
              <a:ext uri="{FF2B5EF4-FFF2-40B4-BE49-F238E27FC236}">
                <a16:creationId xmlns:a16="http://schemas.microsoft.com/office/drawing/2014/main" id="{C289EBCC-4E26-1EEA-58E4-249626392C97}"/>
              </a:ext>
            </a:extLst>
          </p:cNvPr>
          <p:cNvSpPr txBox="1"/>
          <p:nvPr/>
        </p:nvSpPr>
        <p:spPr>
          <a:xfrm>
            <a:off x="7578171" y="3909669"/>
            <a:ext cx="1796402" cy="276999"/>
          </a:xfrm>
          <a:prstGeom prst="rect">
            <a:avLst/>
          </a:prstGeom>
          <a:noFill/>
        </p:spPr>
        <p:txBody>
          <a:bodyPr wrap="square" rtlCol="0">
            <a:spAutoFit/>
          </a:bodyPr>
          <a:lstStyle/>
          <a:p>
            <a:r>
              <a:rPr lang="en-US" sz="1200" b="1" dirty="0"/>
              <a:t>Group mappings</a:t>
            </a:r>
          </a:p>
        </p:txBody>
      </p:sp>
      <p:pic>
        <p:nvPicPr>
          <p:cNvPr id="20" name="Picture 4" descr="Bildergebnis für icon users groups">
            <a:extLst>
              <a:ext uri="{FF2B5EF4-FFF2-40B4-BE49-F238E27FC236}">
                <a16:creationId xmlns:a16="http://schemas.microsoft.com/office/drawing/2014/main" id="{DC6E66DB-2C4F-CDDA-1C10-05F014CD1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4376" y="4934720"/>
            <a:ext cx="287143" cy="287144"/>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3">
            <a:extLst>
              <a:ext uri="{FF2B5EF4-FFF2-40B4-BE49-F238E27FC236}">
                <a16:creationId xmlns:a16="http://schemas.microsoft.com/office/drawing/2014/main" id="{5196D0ED-E05D-12B3-AB16-ACFE95296F60}"/>
              </a:ext>
            </a:extLst>
          </p:cNvPr>
          <p:cNvCxnSpPr>
            <a:cxnSpLocks/>
          </p:cNvCxnSpPr>
          <p:nvPr/>
        </p:nvCxnSpPr>
        <p:spPr>
          <a:xfrm>
            <a:off x="6228975" y="6027484"/>
            <a:ext cx="1167378" cy="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51">
            <a:extLst>
              <a:ext uri="{FF2B5EF4-FFF2-40B4-BE49-F238E27FC236}">
                <a16:creationId xmlns:a16="http://schemas.microsoft.com/office/drawing/2014/main" id="{A355D47A-E0A5-7A13-180D-3096C61B3799}"/>
              </a:ext>
            </a:extLst>
          </p:cNvPr>
          <p:cNvCxnSpPr/>
          <p:nvPr/>
        </p:nvCxnSpPr>
        <p:spPr>
          <a:xfrm>
            <a:off x="8218705" y="5321100"/>
            <a:ext cx="0" cy="264155"/>
          </a:xfrm>
          <a:prstGeom prst="line">
            <a:avLst/>
          </a:prstGeom>
          <a:ln w="63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Arrow Connector 3">
            <a:extLst>
              <a:ext uri="{FF2B5EF4-FFF2-40B4-BE49-F238E27FC236}">
                <a16:creationId xmlns:a16="http://schemas.microsoft.com/office/drawing/2014/main" id="{07FD0BA5-218C-B789-155A-C95200BCEEC7}"/>
              </a:ext>
            </a:extLst>
          </p:cNvPr>
          <p:cNvCxnSpPr>
            <a:cxnSpLocks/>
          </p:cNvCxnSpPr>
          <p:nvPr/>
        </p:nvCxnSpPr>
        <p:spPr>
          <a:xfrm>
            <a:off x="3421227" y="6003030"/>
            <a:ext cx="1167378" cy="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7827D988-C6E6-57CA-37FC-39051BEF1A2A}"/>
              </a:ext>
            </a:extLst>
          </p:cNvPr>
          <p:cNvSpPr/>
          <p:nvPr/>
        </p:nvSpPr>
        <p:spPr>
          <a:xfrm>
            <a:off x="1452378" y="4395295"/>
            <a:ext cx="1155172" cy="134316"/>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buFont typeface="Wingdings" panose="05000000000000000000" pitchFamily="2" charset="2"/>
              <a:buNone/>
            </a:pPr>
            <a:endParaRPr lang="en-GB" sz="700" dirty="0">
              <a:solidFill>
                <a:sysClr val="windowText" lastClr="000000"/>
              </a:solidFill>
              <a:latin typeface="Arial" pitchFamily="34" charset="0"/>
              <a:cs typeface="Arial" pitchFamily="34" charset="0"/>
            </a:endParaRPr>
          </a:p>
        </p:txBody>
      </p:sp>
      <p:sp>
        <p:nvSpPr>
          <p:cNvPr id="25" name="Rechteck 24">
            <a:extLst>
              <a:ext uri="{FF2B5EF4-FFF2-40B4-BE49-F238E27FC236}">
                <a16:creationId xmlns:a16="http://schemas.microsoft.com/office/drawing/2014/main" id="{36A6D015-B9C5-E758-9F82-3A247F514992}"/>
              </a:ext>
            </a:extLst>
          </p:cNvPr>
          <p:cNvSpPr/>
          <p:nvPr/>
        </p:nvSpPr>
        <p:spPr>
          <a:xfrm>
            <a:off x="1476811" y="4852677"/>
            <a:ext cx="1155172" cy="134316"/>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buFont typeface="Wingdings" panose="05000000000000000000" pitchFamily="2" charset="2"/>
              <a:buNone/>
            </a:pPr>
            <a:endParaRPr lang="en-GB" sz="700" dirty="0">
              <a:solidFill>
                <a:sysClr val="windowText" lastClr="000000"/>
              </a:solidFill>
              <a:latin typeface="Arial" pitchFamily="34" charset="0"/>
              <a:cs typeface="Arial" pitchFamily="34" charset="0"/>
            </a:endParaRPr>
          </a:p>
        </p:txBody>
      </p:sp>
      <p:sp>
        <p:nvSpPr>
          <p:cNvPr id="26" name="Textfeld 25">
            <a:extLst>
              <a:ext uri="{FF2B5EF4-FFF2-40B4-BE49-F238E27FC236}">
                <a16:creationId xmlns:a16="http://schemas.microsoft.com/office/drawing/2014/main" id="{7270F479-0F96-7ED7-DC21-93A14B0EC329}"/>
              </a:ext>
            </a:extLst>
          </p:cNvPr>
          <p:cNvSpPr txBox="1"/>
          <p:nvPr/>
        </p:nvSpPr>
        <p:spPr>
          <a:xfrm>
            <a:off x="1395039" y="4360358"/>
            <a:ext cx="998220" cy="215444"/>
          </a:xfrm>
          <a:prstGeom prst="rect">
            <a:avLst/>
          </a:prstGeom>
          <a:noFill/>
        </p:spPr>
        <p:txBody>
          <a:bodyPr wrap="square" rtlCol="0">
            <a:spAutoFit/>
          </a:bodyPr>
          <a:lstStyle/>
          <a:p>
            <a:r>
              <a:rPr lang="de-DE" sz="800" dirty="0"/>
              <a:t>Company.com</a:t>
            </a:r>
            <a:endParaRPr lang="en-GB" sz="800" dirty="0"/>
          </a:p>
        </p:txBody>
      </p:sp>
      <p:sp>
        <p:nvSpPr>
          <p:cNvPr id="27" name="Textfeld 26">
            <a:extLst>
              <a:ext uri="{FF2B5EF4-FFF2-40B4-BE49-F238E27FC236}">
                <a16:creationId xmlns:a16="http://schemas.microsoft.com/office/drawing/2014/main" id="{E6CA1FFD-5E8C-6C69-6F08-B2DFC15038EC}"/>
              </a:ext>
            </a:extLst>
          </p:cNvPr>
          <p:cNvSpPr txBox="1"/>
          <p:nvPr/>
        </p:nvSpPr>
        <p:spPr>
          <a:xfrm>
            <a:off x="1395039" y="4812113"/>
            <a:ext cx="998220" cy="215444"/>
          </a:xfrm>
          <a:prstGeom prst="rect">
            <a:avLst/>
          </a:prstGeom>
          <a:noFill/>
        </p:spPr>
        <p:txBody>
          <a:bodyPr wrap="square" rtlCol="0">
            <a:spAutoFit/>
          </a:bodyPr>
          <a:lstStyle/>
          <a:p>
            <a:r>
              <a:rPr lang="de-DE" sz="800" dirty="0" err="1"/>
              <a:t>UserXY</a:t>
            </a:r>
            <a:endParaRPr lang="en-GB" sz="800" dirty="0"/>
          </a:p>
        </p:txBody>
      </p:sp>
    </p:spTree>
    <p:extLst>
      <p:ext uri="{BB962C8B-B14F-4D97-AF65-F5344CB8AC3E}">
        <p14:creationId xmlns:p14="http://schemas.microsoft.com/office/powerpoint/2010/main" val="3862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64D6CBC-EA07-47F4-9119-6F630769223F}"/>
              </a:ext>
            </a:extLst>
          </p:cNvPr>
          <p:cNvSpPr>
            <a:spLocks noGrp="1"/>
          </p:cNvSpPr>
          <p:nvPr>
            <p:ph type="body" sz="quarter" idx="15"/>
          </p:nvPr>
        </p:nvSpPr>
        <p:spPr/>
        <p:txBody>
          <a:bodyPr/>
          <a:lstStyle/>
          <a:p>
            <a:r>
              <a:rPr lang="en-GB" dirty="0"/>
              <a:t>Automatic generation of </a:t>
            </a:r>
            <a:r>
              <a:rPr lang="en-GB" dirty="0" err="1"/>
              <a:t>TcHmi</a:t>
            </a:r>
            <a:r>
              <a:rPr lang="en-GB" dirty="0"/>
              <a:t> projects</a:t>
            </a:r>
          </a:p>
          <a:p>
            <a:r>
              <a:rPr lang="en-GB" dirty="0"/>
              <a:t>Comparable to TwinCAT Automation Interface</a:t>
            </a:r>
          </a:p>
          <a:p>
            <a:r>
              <a:rPr lang="en-GB" dirty="0"/>
              <a:t>API to access </a:t>
            </a:r>
            <a:r>
              <a:rPr lang="en-GB"/>
              <a:t>most of the </a:t>
            </a:r>
            <a:r>
              <a:rPr lang="en-GB" dirty="0"/>
              <a:t>engineering functions</a:t>
            </a:r>
          </a:p>
          <a:p>
            <a:r>
              <a:rPr lang="en-GB" dirty="0"/>
              <a:t>Program language independent – based on COM</a:t>
            </a:r>
          </a:p>
          <a:p>
            <a:r>
              <a:rPr lang="en-GB" dirty="0"/>
              <a:t>Use Cases:</a:t>
            </a:r>
          </a:p>
          <a:p>
            <a:pPr lvl="1"/>
            <a:r>
              <a:rPr lang="en-GB" dirty="0"/>
              <a:t>Automatic HMI deployment</a:t>
            </a:r>
          </a:p>
          <a:p>
            <a:pPr lvl="1"/>
            <a:r>
              <a:rPr lang="en-GB" dirty="0"/>
              <a:t>Series machine builders</a:t>
            </a:r>
          </a:p>
          <a:p>
            <a:pPr lvl="1"/>
            <a:r>
              <a:rPr lang="en-GB" dirty="0"/>
              <a:t>Project generation based on PLC code</a:t>
            </a:r>
          </a:p>
          <a:p>
            <a:pPr lvl="1"/>
            <a:r>
              <a:rPr lang="en-GB" dirty="0"/>
              <a:t>…</a:t>
            </a:r>
          </a:p>
          <a:p>
            <a:pPr lvl="1"/>
            <a:endParaRPr lang="en-GB" dirty="0"/>
          </a:p>
          <a:p>
            <a:endParaRPr lang="en-GB" dirty="0"/>
          </a:p>
          <a:p>
            <a:endParaRPr lang="en-GB" dirty="0"/>
          </a:p>
          <a:p>
            <a:endParaRPr lang="en-GB" dirty="0"/>
          </a:p>
        </p:txBody>
      </p:sp>
      <p:sp>
        <p:nvSpPr>
          <p:cNvPr id="3" name="Titel 2">
            <a:extLst>
              <a:ext uri="{FF2B5EF4-FFF2-40B4-BE49-F238E27FC236}">
                <a16:creationId xmlns:a16="http://schemas.microsoft.com/office/drawing/2014/main" id="{C53E0881-649B-42BA-9C29-3F090384D111}"/>
              </a:ext>
            </a:extLst>
          </p:cNvPr>
          <p:cNvSpPr>
            <a:spLocks noGrp="1"/>
          </p:cNvSpPr>
          <p:nvPr>
            <p:ph type="title"/>
          </p:nvPr>
        </p:nvSpPr>
        <p:spPr>
          <a:xfrm>
            <a:off x="-1" y="143011"/>
            <a:ext cx="10137600" cy="937143"/>
          </a:xfrm>
        </p:spPr>
        <p:txBody>
          <a:bodyPr/>
          <a:lstStyle/>
          <a:p>
            <a:r>
              <a:rPr lang="de-DE" sz="2000" b="0" dirty="0"/>
              <a:t>TwinCAT HMI | Features</a:t>
            </a:r>
            <a:br>
              <a:rPr lang="de-DE" dirty="0"/>
            </a:br>
            <a:r>
              <a:rPr lang="de-DE" dirty="0"/>
              <a:t>Automation Interface</a:t>
            </a:r>
            <a:endParaRPr lang="en-GB" dirty="0"/>
          </a:p>
        </p:txBody>
      </p:sp>
      <p:grpSp>
        <p:nvGrpSpPr>
          <p:cNvPr id="4" name="Gruppieren 3">
            <a:extLst>
              <a:ext uri="{FF2B5EF4-FFF2-40B4-BE49-F238E27FC236}">
                <a16:creationId xmlns:a16="http://schemas.microsoft.com/office/drawing/2014/main" id="{744CAC40-14F0-4A10-9AA1-0CE396984DF0}"/>
              </a:ext>
            </a:extLst>
          </p:cNvPr>
          <p:cNvGrpSpPr/>
          <p:nvPr/>
        </p:nvGrpSpPr>
        <p:grpSpPr>
          <a:xfrm>
            <a:off x="2102887" y="5085184"/>
            <a:ext cx="7986226" cy="1516519"/>
            <a:chOff x="1494150" y="5140692"/>
            <a:chExt cx="7986226" cy="1516519"/>
          </a:xfrm>
        </p:grpSpPr>
        <p:pic>
          <p:nvPicPr>
            <p:cNvPr id="6" name="Grafik 5">
              <a:extLst>
                <a:ext uri="{FF2B5EF4-FFF2-40B4-BE49-F238E27FC236}">
                  <a16:creationId xmlns:a16="http://schemas.microsoft.com/office/drawing/2014/main" id="{4EB79A75-07CA-4667-A9E7-19FA8DE20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3898" y="5140692"/>
              <a:ext cx="1176478" cy="788295"/>
            </a:xfrm>
            <a:prstGeom prst="rect">
              <a:avLst/>
            </a:prstGeom>
          </p:spPr>
        </p:pic>
        <p:pic>
          <p:nvPicPr>
            <p:cNvPr id="7" name="Picture 15" descr="http://www.cupmachinery.com/english/image/machine/double-paper-coating-machine.jpg">
              <a:extLst>
                <a:ext uri="{FF2B5EF4-FFF2-40B4-BE49-F238E27FC236}">
                  <a16:creationId xmlns:a16="http://schemas.microsoft.com/office/drawing/2014/main" id="{6BDF90A5-1E6C-48F3-85F7-47A260A10398}"/>
                </a:ext>
              </a:extLst>
            </p:cNvPr>
            <p:cNvPicPr>
              <a:picLocks noChangeAspect="1" noChangeArrowheads="1"/>
            </p:cNvPicPr>
            <p:nvPr/>
          </p:nvPicPr>
          <p:blipFill>
            <a:blip r:embed="rId3" cstate="print"/>
            <a:srcRect/>
            <a:stretch>
              <a:fillRect/>
            </a:stretch>
          </p:blipFill>
          <p:spPr bwMode="auto">
            <a:xfrm>
              <a:off x="8348270" y="6071006"/>
              <a:ext cx="880188" cy="586205"/>
            </a:xfrm>
            <a:prstGeom prst="rect">
              <a:avLst/>
            </a:prstGeom>
            <a:noFill/>
          </p:spPr>
        </p:pic>
        <p:sp>
          <p:nvSpPr>
            <p:cNvPr id="8" name="Right Arrow 24">
              <a:extLst>
                <a:ext uri="{FF2B5EF4-FFF2-40B4-BE49-F238E27FC236}">
                  <a16:creationId xmlns:a16="http://schemas.microsoft.com/office/drawing/2014/main" id="{CE9FB948-E6E0-45B5-8AC9-39EC1B0B073C}"/>
                </a:ext>
              </a:extLst>
            </p:cNvPr>
            <p:cNvSpPr/>
            <p:nvPr/>
          </p:nvSpPr>
          <p:spPr bwMode="auto">
            <a:xfrm>
              <a:off x="5428541" y="5712964"/>
              <a:ext cx="2448272" cy="432048"/>
            </a:xfrm>
            <a:prstGeom prst="rightArrow">
              <a:avLst/>
            </a:prstGeom>
            <a:solidFill>
              <a:srgbClr val="FF0000">
                <a:alpha val="20000"/>
              </a:srgbClr>
            </a:solidFill>
            <a:ln w="9525" cap="flat" cmpd="sng" algn="ctr">
              <a:noFill/>
              <a:prstDash val="solid"/>
              <a:round/>
              <a:headEnd type="none" w="med" len="med"/>
              <a:tailEnd type="triangle" w="sm" len="sm"/>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9" name="Right Arrow 29">
              <a:extLst>
                <a:ext uri="{FF2B5EF4-FFF2-40B4-BE49-F238E27FC236}">
                  <a16:creationId xmlns:a16="http://schemas.microsoft.com/office/drawing/2014/main" id="{03C266AD-FA3A-4F58-A250-9D88DBE485D2}"/>
                </a:ext>
              </a:extLst>
            </p:cNvPr>
            <p:cNvSpPr/>
            <p:nvPr/>
          </p:nvSpPr>
          <p:spPr bwMode="auto">
            <a:xfrm>
              <a:off x="2822443" y="5712964"/>
              <a:ext cx="1453969" cy="432048"/>
            </a:xfrm>
            <a:prstGeom prst="rightArrow">
              <a:avLst/>
            </a:prstGeom>
            <a:solidFill>
              <a:srgbClr val="00B050">
                <a:alpha val="20000"/>
              </a:srgbClr>
            </a:solidFill>
            <a:ln w="9525" cap="flat" cmpd="sng" algn="ctr">
              <a:noFill/>
              <a:prstDash val="solid"/>
              <a:round/>
              <a:headEnd type="none" w="med" len="med"/>
              <a:tailEnd type="triangle" w="sm" len="sm"/>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a:ln>
                  <a:noFill/>
                </a:ln>
                <a:solidFill>
                  <a:schemeClr val="tx1"/>
                </a:solidFill>
                <a:effectLst/>
                <a:latin typeface="Arial" charset="0"/>
              </a:endParaRPr>
            </a:p>
          </p:txBody>
        </p:sp>
        <p:sp>
          <p:nvSpPr>
            <p:cNvPr id="10" name="TextBox 2">
              <a:extLst>
                <a:ext uri="{FF2B5EF4-FFF2-40B4-BE49-F238E27FC236}">
                  <a16:creationId xmlns:a16="http://schemas.microsoft.com/office/drawing/2014/main" id="{75424FBD-A7A4-4107-BD41-81C16730A7CE}"/>
                </a:ext>
              </a:extLst>
            </p:cNvPr>
            <p:cNvSpPr txBox="1"/>
            <p:nvPr/>
          </p:nvSpPr>
          <p:spPr>
            <a:xfrm>
              <a:off x="2836252" y="5805877"/>
              <a:ext cx="1372713" cy="246221"/>
            </a:xfrm>
            <a:prstGeom prst="rect">
              <a:avLst/>
            </a:prstGeom>
            <a:noFill/>
          </p:spPr>
          <p:txBody>
            <a:bodyPr wrap="square" rtlCol="0">
              <a:spAutoFit/>
            </a:bodyPr>
            <a:lstStyle/>
            <a:p>
              <a:pPr algn="ctr"/>
              <a:r>
                <a:rPr lang="en-US" sz="1000" i="1" dirty="0"/>
                <a:t>create </a:t>
              </a:r>
              <a:r>
                <a:rPr lang="en-US" sz="1000" i="1" dirty="0" err="1"/>
                <a:t>TcHmi</a:t>
              </a:r>
              <a:r>
                <a:rPr lang="en-US" sz="1000" i="1" dirty="0"/>
                <a:t> project</a:t>
              </a:r>
            </a:p>
          </p:txBody>
        </p:sp>
        <p:sp>
          <p:nvSpPr>
            <p:cNvPr id="11" name="TextBox 34">
              <a:extLst>
                <a:ext uri="{FF2B5EF4-FFF2-40B4-BE49-F238E27FC236}">
                  <a16:creationId xmlns:a16="http://schemas.microsoft.com/office/drawing/2014/main" id="{8C2CDC90-F576-4AB5-9770-ECA406C70210}"/>
                </a:ext>
              </a:extLst>
            </p:cNvPr>
            <p:cNvSpPr txBox="1"/>
            <p:nvPr/>
          </p:nvSpPr>
          <p:spPr>
            <a:xfrm>
              <a:off x="5356533" y="5805877"/>
              <a:ext cx="2520280" cy="246221"/>
            </a:xfrm>
            <a:prstGeom prst="rect">
              <a:avLst/>
            </a:prstGeom>
            <a:noFill/>
          </p:spPr>
          <p:txBody>
            <a:bodyPr wrap="square" rtlCol="0">
              <a:spAutoFit/>
            </a:bodyPr>
            <a:lstStyle/>
            <a:p>
              <a:pPr algn="ctr"/>
              <a:r>
                <a:rPr lang="en-US" sz="1000" i="1" dirty="0"/>
                <a:t>deploy project on target Server</a:t>
              </a:r>
            </a:p>
          </p:txBody>
        </p:sp>
        <p:pic>
          <p:nvPicPr>
            <p:cNvPr id="12" name="Picture 12" descr="Zahnrad.png">
              <a:extLst>
                <a:ext uri="{FF2B5EF4-FFF2-40B4-BE49-F238E27FC236}">
                  <a16:creationId xmlns:a16="http://schemas.microsoft.com/office/drawing/2014/main" id="{2F87FB92-352E-4FDE-9504-A876FA94CEA7}"/>
                </a:ext>
              </a:extLst>
            </p:cNvPr>
            <p:cNvPicPr>
              <a:picLocks noChangeAspect="1"/>
            </p:cNvPicPr>
            <p:nvPr/>
          </p:nvPicPr>
          <p:blipFill>
            <a:blip r:embed="rId4" cstate="print"/>
            <a:stretch>
              <a:fillRect/>
            </a:stretch>
          </p:blipFill>
          <p:spPr>
            <a:xfrm>
              <a:off x="1930963" y="5568947"/>
              <a:ext cx="720080" cy="720080"/>
            </a:xfrm>
            <a:prstGeom prst="rect">
              <a:avLst/>
            </a:prstGeom>
            <a:effectLst>
              <a:outerShdw blurRad="50800" dist="38100" dir="2700000" algn="tl" rotWithShape="0">
                <a:prstClr val="black">
                  <a:alpha val="40000"/>
                </a:prstClr>
              </a:outerShdw>
            </a:effectLst>
          </p:spPr>
        </p:pic>
        <p:sp>
          <p:nvSpPr>
            <p:cNvPr id="13" name="TextBox 13">
              <a:extLst>
                <a:ext uri="{FF2B5EF4-FFF2-40B4-BE49-F238E27FC236}">
                  <a16:creationId xmlns:a16="http://schemas.microsoft.com/office/drawing/2014/main" id="{71123B4F-8F8A-4D78-B42D-570EC4CC1B37}"/>
                </a:ext>
              </a:extLst>
            </p:cNvPr>
            <p:cNvSpPr txBox="1"/>
            <p:nvPr/>
          </p:nvSpPr>
          <p:spPr>
            <a:xfrm>
              <a:off x="1494150" y="6258831"/>
              <a:ext cx="1593706" cy="246221"/>
            </a:xfrm>
            <a:prstGeom prst="rect">
              <a:avLst/>
            </a:prstGeom>
            <a:noFill/>
          </p:spPr>
          <p:txBody>
            <a:bodyPr wrap="none" rtlCol="0">
              <a:spAutoFit/>
            </a:bodyPr>
            <a:lstStyle/>
            <a:p>
              <a:pPr algn="ctr"/>
              <a:r>
                <a:rPr lang="de-DE" sz="1000" dirty="0"/>
                <a:t>Automated task or plugin</a:t>
              </a:r>
            </a:p>
          </p:txBody>
        </p:sp>
        <p:pic>
          <p:nvPicPr>
            <p:cNvPr id="14" name="Picture 6">
              <a:extLst>
                <a:ext uri="{FF2B5EF4-FFF2-40B4-BE49-F238E27FC236}">
                  <a16:creationId xmlns:a16="http://schemas.microsoft.com/office/drawing/2014/main" id="{7167CB57-4844-448C-AE6F-94817024D49D}"/>
                </a:ext>
              </a:extLst>
            </p:cNvPr>
            <p:cNvPicPr>
              <a:picLocks noChangeAspect="1"/>
            </p:cNvPicPr>
            <p:nvPr/>
          </p:nvPicPr>
          <p:blipFill rotWithShape="1">
            <a:blip r:embed="rId5">
              <a:extLst>
                <a:ext uri="{28A0092B-C50C-407E-A947-70E740481C1C}">
                  <a14:useLocalDpi xmlns:a14="http://schemas.microsoft.com/office/drawing/2010/main" val="0"/>
                </a:ext>
              </a:extLst>
            </a:blip>
            <a:srcRect l="4348" t="4348" r="4348" b="4348"/>
            <a:stretch/>
          </p:blipFill>
          <p:spPr>
            <a:xfrm>
              <a:off x="8016215" y="5662587"/>
              <a:ext cx="532800" cy="532800"/>
            </a:xfrm>
            <a:prstGeom prst="roundRect">
              <a:avLst>
                <a:gd name="adj" fmla="val 4394"/>
              </a:avLst>
            </a:prstGeom>
            <a:solidFill>
              <a:srgbClr val="FFFFFF">
                <a:shade val="85000"/>
              </a:srgbClr>
            </a:solidFill>
            <a:ln>
              <a:noFill/>
            </a:ln>
            <a:effectLst>
              <a:outerShdw blurRad="114300" dist="38100" dir="2700000" sx="102000" sy="102000" algn="tl" rotWithShape="0">
                <a:schemeClr val="bg1">
                  <a:alpha val="20000"/>
                </a:schemeClr>
              </a:outerShdw>
            </a:effectLst>
          </p:spPr>
        </p:pic>
        <p:pic>
          <p:nvPicPr>
            <p:cNvPr id="15" name="Grafik 14">
              <a:extLst>
                <a:ext uri="{FF2B5EF4-FFF2-40B4-BE49-F238E27FC236}">
                  <a16:creationId xmlns:a16="http://schemas.microsoft.com/office/drawing/2014/main" id="{9F9D2621-EEA5-47C6-9851-4905FCB94C11}"/>
                </a:ext>
              </a:extLst>
            </p:cNvPr>
            <p:cNvPicPr>
              <a:picLocks noChangeAspect="1"/>
            </p:cNvPicPr>
            <p:nvPr/>
          </p:nvPicPr>
          <p:blipFill>
            <a:blip r:embed="rId6"/>
            <a:stretch>
              <a:fillRect/>
            </a:stretch>
          </p:blipFill>
          <p:spPr>
            <a:xfrm>
              <a:off x="4317362" y="5176327"/>
              <a:ext cx="1072848" cy="1359557"/>
            </a:xfrm>
            <a:prstGeom prst="rect">
              <a:avLst/>
            </a:prstGeom>
          </p:spPr>
        </p:pic>
      </p:grpSp>
    </p:spTree>
    <p:extLst>
      <p:ext uri="{BB962C8B-B14F-4D97-AF65-F5344CB8AC3E}">
        <p14:creationId xmlns:p14="http://schemas.microsoft.com/office/powerpoint/2010/main" val="828624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err="1"/>
              <a:t>TwinCAT</a:t>
            </a:r>
            <a:r>
              <a:rPr lang="de-DE" sz="2000" b="0" dirty="0"/>
              <a:t> HMI </a:t>
            </a:r>
            <a:br>
              <a:rPr lang="de-DE" sz="2400" b="0" dirty="0"/>
            </a:br>
            <a:r>
              <a:rPr lang="de-DE"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p:txBody>
          <a:bodyPr/>
          <a:lstStyle/>
          <a:p>
            <a:r>
              <a:rPr lang="en-US" b="1" dirty="0"/>
              <a:t>Introduction</a:t>
            </a:r>
          </a:p>
          <a:p>
            <a:r>
              <a:rPr lang="en-US" dirty="0"/>
              <a:t>Engineering</a:t>
            </a:r>
          </a:p>
          <a:p>
            <a:r>
              <a:rPr lang="en-US" dirty="0"/>
              <a:t>Architecture</a:t>
            </a:r>
          </a:p>
          <a:p>
            <a:r>
              <a:rPr lang="en-US" dirty="0"/>
              <a:t>Scenarios</a:t>
            </a:r>
          </a:p>
          <a:p>
            <a:r>
              <a:rPr lang="en-US" dirty="0"/>
              <a:t>Products</a:t>
            </a:r>
          </a:p>
          <a:p>
            <a:r>
              <a:rPr lang="en-US" dirty="0"/>
              <a:t>Features</a:t>
            </a:r>
          </a:p>
          <a:p>
            <a:r>
              <a:rPr lang="en-US" dirty="0"/>
              <a:t>What’s New</a:t>
            </a:r>
          </a:p>
        </p:txBody>
      </p:sp>
      <p:pic>
        <p:nvPicPr>
          <p:cNvPr id="6" name="Bildplatzhalter 6">
            <a:extLst>
              <a:ext uri="{FF2B5EF4-FFF2-40B4-BE49-F238E27FC236}">
                <a16:creationId xmlns:a16="http://schemas.microsoft.com/office/drawing/2014/main" id="{E4F384CC-6C89-40AB-976E-4F2CEE501558}"/>
              </a:ext>
            </a:extLst>
          </p:cNvPr>
          <p:cNvPicPr>
            <a:picLocks noChangeAspect="1"/>
          </p:cNvPicPr>
          <p:nvPr/>
        </p:nvPicPr>
        <p:blipFill rotWithShape="1">
          <a:blip r:embed="rId2">
            <a:extLst>
              <a:ext uri="{28A0092B-C50C-407E-A947-70E740481C1C}">
                <a14:useLocalDpi xmlns:a14="http://schemas.microsoft.com/office/drawing/2010/main" val="0"/>
              </a:ext>
            </a:extLst>
          </a:blip>
          <a:srcRect l="20123" r="14355" b="13388"/>
          <a:stretch/>
        </p:blipFill>
        <p:spPr>
          <a:xfrm>
            <a:off x="6096000" y="1090800"/>
            <a:ext cx="6096000" cy="5767200"/>
          </a:xfrm>
          <a:prstGeom prst="rect">
            <a:avLst/>
          </a:prstGeom>
        </p:spPr>
      </p:pic>
    </p:spTree>
    <p:extLst>
      <p:ext uri="{BB962C8B-B14F-4D97-AF65-F5344CB8AC3E}">
        <p14:creationId xmlns:p14="http://schemas.microsoft.com/office/powerpoint/2010/main" val="3276797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err="1"/>
              <a:t>TwinCAT</a:t>
            </a:r>
            <a:r>
              <a:rPr lang="de-DE" sz="2000" b="0" dirty="0"/>
              <a:t> HMI </a:t>
            </a:r>
            <a:br>
              <a:rPr lang="de-DE" sz="2400" b="0" dirty="0"/>
            </a:br>
            <a:r>
              <a:rPr lang="de-DE"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p:txBody>
          <a:bodyPr/>
          <a:lstStyle/>
          <a:p>
            <a:r>
              <a:rPr lang="en-US" dirty="0"/>
              <a:t>Introduction</a:t>
            </a:r>
          </a:p>
          <a:p>
            <a:r>
              <a:rPr lang="en-US" dirty="0"/>
              <a:t>Engineering</a:t>
            </a:r>
          </a:p>
          <a:p>
            <a:r>
              <a:rPr lang="en-US" dirty="0"/>
              <a:t>Architecture</a:t>
            </a:r>
          </a:p>
          <a:p>
            <a:r>
              <a:rPr lang="en-US" dirty="0"/>
              <a:t>Scenarios</a:t>
            </a:r>
          </a:p>
          <a:p>
            <a:r>
              <a:rPr lang="en-US" dirty="0"/>
              <a:t>Products</a:t>
            </a:r>
          </a:p>
          <a:p>
            <a:r>
              <a:rPr lang="en-US" dirty="0"/>
              <a:t>Features</a:t>
            </a:r>
          </a:p>
          <a:p>
            <a:r>
              <a:rPr lang="en-US" b="1" dirty="0"/>
              <a:t>What’s New</a:t>
            </a:r>
          </a:p>
        </p:txBody>
      </p:sp>
      <p:pic>
        <p:nvPicPr>
          <p:cNvPr id="6" name="Bildplatzhalter 6">
            <a:extLst>
              <a:ext uri="{FF2B5EF4-FFF2-40B4-BE49-F238E27FC236}">
                <a16:creationId xmlns:a16="http://schemas.microsoft.com/office/drawing/2014/main" id="{E4F384CC-6C89-40AB-976E-4F2CEE501558}"/>
              </a:ext>
            </a:extLst>
          </p:cNvPr>
          <p:cNvPicPr>
            <a:picLocks noChangeAspect="1"/>
          </p:cNvPicPr>
          <p:nvPr/>
        </p:nvPicPr>
        <p:blipFill rotWithShape="1">
          <a:blip r:embed="rId2">
            <a:extLst>
              <a:ext uri="{28A0092B-C50C-407E-A947-70E740481C1C}">
                <a14:useLocalDpi xmlns:a14="http://schemas.microsoft.com/office/drawing/2010/main" val="0"/>
              </a:ext>
            </a:extLst>
          </a:blip>
          <a:srcRect l="20123" r="14355" b="13388"/>
          <a:stretch/>
        </p:blipFill>
        <p:spPr>
          <a:xfrm>
            <a:off x="6096000" y="1090800"/>
            <a:ext cx="6096000" cy="5767200"/>
          </a:xfrm>
          <a:prstGeom prst="rect">
            <a:avLst/>
          </a:prstGeom>
        </p:spPr>
      </p:pic>
    </p:spTree>
    <p:extLst>
      <p:ext uri="{BB962C8B-B14F-4D97-AF65-F5344CB8AC3E}">
        <p14:creationId xmlns:p14="http://schemas.microsoft.com/office/powerpoint/2010/main" val="206795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a:t>TwinCAT HMI </a:t>
            </a:r>
            <a:br>
              <a:rPr lang="de-DE" sz="2400" b="0"/>
            </a:br>
            <a:r>
              <a:rPr lang="de-DE"/>
              <a:t>What‘s New?</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3" y="1090799"/>
            <a:ext cx="8904309" cy="5331600"/>
          </a:xfrm>
        </p:spPr>
        <p:txBody>
          <a:bodyPr/>
          <a:lstStyle/>
          <a:p>
            <a:pPr marL="0" indent="0">
              <a:buNone/>
            </a:pPr>
            <a:r>
              <a:rPr lang="en-US" dirty="0" err="1"/>
              <a:t>PopUp</a:t>
            </a:r>
            <a:r>
              <a:rPr lang="en-US" dirty="0"/>
              <a:t> Controls</a:t>
            </a:r>
          </a:p>
          <a:p>
            <a:pPr marL="342900" indent="-342900">
              <a:buFont typeface="Arial" panose="020B0604020202020204" pitchFamily="34" charset="0"/>
              <a:buChar char="•"/>
            </a:pPr>
            <a:r>
              <a:rPr lang="en-US" dirty="0"/>
              <a:t>Opened and closed using functions triggered from other controls</a:t>
            </a:r>
          </a:p>
          <a:p>
            <a:pPr marL="342900" indent="-342900">
              <a:buFont typeface="Arial" panose="020B0604020202020204" pitchFamily="34" charset="0"/>
              <a:buChar char="•"/>
            </a:pPr>
            <a:r>
              <a:rPr lang="en-US" dirty="0"/>
              <a:t>Target file can be chosen dynamically</a:t>
            </a:r>
          </a:p>
          <a:p>
            <a:pPr marL="342900" indent="-342900">
              <a:buFont typeface="Arial" panose="020B0604020202020204" pitchFamily="34" charset="0"/>
              <a:buChar char="•"/>
            </a:pPr>
            <a:r>
              <a:rPr lang="en-US" dirty="0"/>
              <a:t>Draggable</a:t>
            </a:r>
          </a:p>
        </p:txBody>
      </p:sp>
      <p:pic>
        <p:nvPicPr>
          <p:cNvPr id="7" name="TcHmi_PopUp_V2">
            <a:hlinkClick r:id="" action="ppaction://media"/>
            <a:extLst>
              <a:ext uri="{FF2B5EF4-FFF2-40B4-BE49-F238E27FC236}">
                <a16:creationId xmlns:a16="http://schemas.microsoft.com/office/drawing/2014/main" id="{1B50F57E-9FB9-30CD-3848-24E7D24BCCF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31704" y="2577445"/>
            <a:ext cx="8734512" cy="4244809"/>
          </a:xfrm>
          <a:prstGeom prst="rect">
            <a:avLst/>
          </a:prstGeom>
        </p:spPr>
      </p:pic>
    </p:spTree>
    <p:extLst>
      <p:ext uri="{BB962C8B-B14F-4D97-AF65-F5344CB8AC3E}">
        <p14:creationId xmlns:p14="http://schemas.microsoft.com/office/powerpoint/2010/main" val="8010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a:t>TwinCAT HMI </a:t>
            </a:r>
            <a:br>
              <a:rPr lang="de-DE" sz="2400" b="0" dirty="0"/>
            </a:br>
            <a:r>
              <a:rPr lang="de-DE" dirty="0"/>
              <a:t>What‘s New?</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3" y="1090799"/>
            <a:ext cx="5447925" cy="5331600"/>
          </a:xfrm>
        </p:spPr>
        <p:txBody>
          <a:bodyPr/>
          <a:lstStyle/>
          <a:p>
            <a:pPr marL="0" indent="0">
              <a:buNone/>
            </a:pPr>
            <a:r>
              <a:rPr lang="en-US" dirty="0"/>
              <a:t>Object Browser</a:t>
            </a:r>
          </a:p>
          <a:p>
            <a:pPr marL="342900" indent="-342900">
              <a:buFont typeface="Arial" panose="020B0604020202020204" pitchFamily="34" charset="0"/>
              <a:buChar char="•"/>
            </a:pPr>
            <a:r>
              <a:rPr lang="en-US" dirty="0"/>
              <a:t>Read complex symbols from PLC</a:t>
            </a:r>
          </a:p>
          <a:p>
            <a:pPr marL="342900" indent="-342900">
              <a:buFont typeface="Arial" panose="020B0604020202020204" pitchFamily="34" charset="0"/>
              <a:buChar char="•"/>
            </a:pPr>
            <a:r>
              <a:rPr lang="en-US" dirty="0"/>
              <a:t>Tree structure displayed on HMI</a:t>
            </a:r>
          </a:p>
          <a:p>
            <a:pPr marL="342900" indent="-342900">
              <a:buFont typeface="Arial" panose="020B0604020202020204" pitchFamily="34" charset="0"/>
              <a:buChar char="•"/>
            </a:pPr>
            <a:r>
              <a:rPr lang="en-US" dirty="0"/>
              <a:t>Values of each nested parameter can be read / written</a:t>
            </a:r>
          </a:p>
          <a:p>
            <a:pPr marL="342900" indent="-3429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DF6EDD59-F2C1-8841-3BC4-008D5105277E}"/>
              </a:ext>
            </a:extLst>
          </p:cNvPr>
          <p:cNvPicPr>
            <a:picLocks noChangeAspect="1"/>
          </p:cNvPicPr>
          <p:nvPr/>
        </p:nvPicPr>
        <p:blipFill>
          <a:blip r:embed="rId2"/>
          <a:stretch>
            <a:fillRect/>
          </a:stretch>
        </p:blipFill>
        <p:spPr>
          <a:xfrm>
            <a:off x="5327142" y="2310342"/>
            <a:ext cx="6817530" cy="4503034"/>
          </a:xfrm>
          <a:prstGeom prst="rect">
            <a:avLst/>
          </a:prstGeom>
        </p:spPr>
      </p:pic>
    </p:spTree>
    <p:extLst>
      <p:ext uri="{BB962C8B-B14F-4D97-AF65-F5344CB8AC3E}">
        <p14:creationId xmlns:p14="http://schemas.microsoft.com/office/powerpoint/2010/main" val="3662027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6B82F84-AED3-FF4A-1B0A-952E922C8592}"/>
              </a:ext>
            </a:extLst>
          </p:cNvPr>
          <p:cNvSpPr>
            <a:spLocks noGrp="1"/>
          </p:cNvSpPr>
          <p:nvPr>
            <p:ph type="body" sz="quarter" idx="15"/>
          </p:nvPr>
        </p:nvSpPr>
        <p:spPr/>
        <p:txBody>
          <a:bodyPr/>
          <a:lstStyle/>
          <a:p>
            <a:pPr marL="0" indent="0">
              <a:buNone/>
            </a:pPr>
            <a:r>
              <a:rPr lang="en-US" dirty="0"/>
              <a:t>MDP Server Extension</a:t>
            </a:r>
          </a:p>
          <a:p>
            <a:pPr marL="342900" indent="-342900">
              <a:buFont typeface="Arial" panose="020B0604020202020204" pitchFamily="34" charset="0"/>
              <a:buChar char="•"/>
            </a:pPr>
            <a:r>
              <a:rPr lang="en-US" dirty="0">
                <a:ea typeface="+mj-lt"/>
                <a:cs typeface="+mj-lt"/>
              </a:rPr>
              <a:t>Access to Modular Device Profile (MDP) of Beckhoff IPC Diagnostics </a:t>
            </a:r>
          </a:p>
          <a:p>
            <a:pPr marL="342900" indent="-342900">
              <a:buFont typeface="Arial" panose="020B0604020202020204" pitchFamily="34" charset="0"/>
              <a:buChar char="•"/>
            </a:pPr>
            <a:r>
              <a:rPr lang="en-US" dirty="0"/>
              <a:t>Can monitor PC status – CPU load, temperature etc. without PLC</a:t>
            </a:r>
          </a:p>
          <a:p>
            <a:pPr marL="342900" indent="-342900">
              <a:buFont typeface="Arial" panose="020B0604020202020204" pitchFamily="34" charset="0"/>
              <a:buChar char="•"/>
            </a:pPr>
            <a:endParaRPr lang="en-US" dirty="0">
              <a:ea typeface="+mj-lt"/>
              <a:cs typeface="+mj-lt"/>
            </a:endParaRPr>
          </a:p>
          <a:p>
            <a:pPr marL="0" indent="0">
              <a:buNone/>
            </a:pPr>
            <a:endParaRPr lang="en-US" dirty="0">
              <a:ea typeface="+mj-lt"/>
              <a:cs typeface="+mj-lt"/>
            </a:endParaRPr>
          </a:p>
          <a:p>
            <a:pPr marL="0" indent="0">
              <a:buNone/>
            </a:pPr>
            <a:endParaRPr lang="en-US" dirty="0"/>
          </a:p>
        </p:txBody>
      </p:sp>
      <p:sp>
        <p:nvSpPr>
          <p:cNvPr id="3" name="Titel 2">
            <a:extLst>
              <a:ext uri="{FF2B5EF4-FFF2-40B4-BE49-F238E27FC236}">
                <a16:creationId xmlns:a16="http://schemas.microsoft.com/office/drawing/2014/main" id="{B56DFDB2-912C-A9B1-1BD6-C5AB65A21B5E}"/>
              </a:ext>
            </a:extLst>
          </p:cNvPr>
          <p:cNvSpPr>
            <a:spLocks noGrp="1"/>
          </p:cNvSpPr>
          <p:nvPr>
            <p:ph type="title"/>
          </p:nvPr>
        </p:nvSpPr>
        <p:spPr>
          <a:xfrm>
            <a:off x="-1" y="143011"/>
            <a:ext cx="10137600" cy="937143"/>
          </a:xfrm>
        </p:spPr>
        <p:txBody>
          <a:bodyPr/>
          <a:lstStyle/>
          <a:p>
            <a:r>
              <a:rPr lang="de-DE" sz="2000" b="0" dirty="0"/>
              <a:t>TwinCAT HMI </a:t>
            </a:r>
            <a:br>
              <a:rPr lang="de-DE" sz="2400" b="0" dirty="0"/>
            </a:br>
            <a:r>
              <a:rPr lang="de-DE" sz="2000" dirty="0"/>
              <a:t>What‘s New?</a:t>
            </a:r>
            <a:endParaRPr lang="en-US" dirty="0"/>
          </a:p>
        </p:txBody>
      </p:sp>
      <p:pic>
        <p:nvPicPr>
          <p:cNvPr id="4" name="Picture 4" descr="Graphical user interface, text, application&#10;&#10;Description automatically generated">
            <a:extLst>
              <a:ext uri="{FF2B5EF4-FFF2-40B4-BE49-F238E27FC236}">
                <a16:creationId xmlns:a16="http://schemas.microsoft.com/office/drawing/2014/main" id="{AFD56157-FDD2-2770-6120-A5F648EC000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39616" y="2626568"/>
            <a:ext cx="2141868" cy="4114800"/>
          </a:xfrm>
          <a:prstGeom prst="rect">
            <a:avLst/>
          </a:prstGeom>
          <a:ln>
            <a:noFill/>
          </a:ln>
        </p:spPr>
      </p:pic>
      <p:pic>
        <p:nvPicPr>
          <p:cNvPr id="5" name="Picture 6" descr="A screenshot of a computer&#10;&#10;Description automatically generated">
            <a:extLst>
              <a:ext uri="{FF2B5EF4-FFF2-40B4-BE49-F238E27FC236}">
                <a16:creationId xmlns:a16="http://schemas.microsoft.com/office/drawing/2014/main" id="{87CEBBCD-2489-2789-A207-EC6FC9A74A20}"/>
              </a:ext>
            </a:extLst>
          </p:cNvPr>
          <p:cNvPicPr>
            <a:picLocks noChangeAspect="1"/>
          </p:cNvPicPr>
          <p:nvPr/>
        </p:nvPicPr>
        <p:blipFill>
          <a:blip r:embed="rId3"/>
          <a:stretch>
            <a:fillRect/>
          </a:stretch>
        </p:blipFill>
        <p:spPr>
          <a:xfrm>
            <a:off x="5596165" y="2626567"/>
            <a:ext cx="4159206" cy="4114800"/>
          </a:xfrm>
          <a:prstGeom prst="rect">
            <a:avLst/>
          </a:prstGeom>
          <a:ln>
            <a:noFill/>
          </a:ln>
        </p:spPr>
      </p:pic>
      <p:sp>
        <p:nvSpPr>
          <p:cNvPr id="6" name="Arrow: Right 6">
            <a:extLst>
              <a:ext uri="{FF2B5EF4-FFF2-40B4-BE49-F238E27FC236}">
                <a16:creationId xmlns:a16="http://schemas.microsoft.com/office/drawing/2014/main" id="{F298426F-CC86-71BB-FE8A-ADA03E54AF13}"/>
              </a:ext>
            </a:extLst>
          </p:cNvPr>
          <p:cNvSpPr/>
          <p:nvPr/>
        </p:nvSpPr>
        <p:spPr>
          <a:xfrm>
            <a:off x="4824677" y="4419742"/>
            <a:ext cx="728295" cy="528451"/>
          </a:xfrm>
          <a:prstGeom prst="rightArrow">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lvl="0" indent="-266700" algn="l" defTabSz="914400" rtl="0" eaLnBrk="1" fontAlgn="auto" latinLnBrk="0" hangingPunct="1">
              <a:lnSpc>
                <a:spcPct val="100000"/>
              </a:lnSpc>
              <a:spcBef>
                <a:spcPts val="600"/>
              </a:spcBef>
              <a:spcAft>
                <a:spcPts val="0"/>
              </a:spcAft>
              <a:buClrTx/>
              <a:buSzTx/>
              <a:buFont typeface="Wingdings" pitchFamily="2" charset="2"/>
              <a:buChar char="§"/>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pitchFamily="34" charset="0"/>
            </a:endParaRPr>
          </a:p>
        </p:txBody>
      </p:sp>
    </p:spTree>
    <p:extLst>
      <p:ext uri="{BB962C8B-B14F-4D97-AF65-F5344CB8AC3E}">
        <p14:creationId xmlns:p14="http://schemas.microsoft.com/office/powerpoint/2010/main" val="2974759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a:t>TwinCAT HMI </a:t>
            </a:r>
            <a:br>
              <a:rPr lang="de-DE" sz="2400" b="0"/>
            </a:br>
            <a:r>
              <a:rPr lang="de-DE"/>
              <a:t>What‘s New?</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3" y="1090799"/>
            <a:ext cx="10416477" cy="1618121"/>
          </a:xfrm>
        </p:spPr>
        <p:txBody>
          <a:bodyPr/>
          <a:lstStyle/>
          <a:p>
            <a:pPr marL="0" indent="0">
              <a:buNone/>
            </a:pPr>
            <a:r>
              <a:rPr lang="en-US" dirty="0"/>
              <a:t>Tab Navigation</a:t>
            </a:r>
          </a:p>
          <a:p>
            <a:pPr marL="342900" indent="-342900">
              <a:buFont typeface="Arial" panose="020B0604020202020204" pitchFamily="34" charset="0"/>
              <a:buChar char="•"/>
            </a:pPr>
            <a:r>
              <a:rPr lang="en-US" dirty="0"/>
              <a:t>Control for page switching</a:t>
            </a:r>
          </a:p>
          <a:p>
            <a:pPr marL="342900" indent="-342900">
              <a:buFont typeface="Arial" panose="020B0604020202020204" pitchFamily="34" charset="0"/>
              <a:buChar char="•"/>
            </a:pPr>
            <a:r>
              <a:rPr lang="en-US" dirty="0"/>
              <a:t>Built-in tabs used to load different pages </a:t>
            </a:r>
          </a:p>
        </p:txBody>
      </p:sp>
      <p:pic>
        <p:nvPicPr>
          <p:cNvPr id="2" name="TabNavigation">
            <a:hlinkClick r:id="" action="ppaction://media"/>
            <a:extLst>
              <a:ext uri="{FF2B5EF4-FFF2-40B4-BE49-F238E27FC236}">
                <a16:creationId xmlns:a16="http://schemas.microsoft.com/office/drawing/2014/main" id="{C6F595A7-BE0B-7649-609F-554BF9DEE5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59696" y="2540994"/>
            <a:ext cx="8784976" cy="4272381"/>
          </a:xfrm>
          <a:prstGeom prst="rect">
            <a:avLst/>
          </a:prstGeom>
        </p:spPr>
      </p:pic>
    </p:spTree>
    <p:extLst>
      <p:ext uri="{BB962C8B-B14F-4D97-AF65-F5344CB8AC3E}">
        <p14:creationId xmlns:p14="http://schemas.microsoft.com/office/powerpoint/2010/main" val="363669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a:t>TwinCAT HMI </a:t>
            </a:r>
            <a:br>
              <a:rPr lang="de-DE" sz="2400" b="0" dirty="0"/>
            </a:br>
            <a:r>
              <a:rPr lang="de-DE" dirty="0"/>
              <a:t>What‘s New?</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3" y="1090799"/>
            <a:ext cx="10416477" cy="1402097"/>
          </a:xfrm>
        </p:spPr>
        <p:txBody>
          <a:bodyPr/>
          <a:lstStyle/>
          <a:p>
            <a:pPr marL="0" indent="0">
              <a:buNone/>
            </a:pPr>
            <a:r>
              <a:rPr lang="en-US" dirty="0"/>
              <a:t>Tree View</a:t>
            </a:r>
          </a:p>
          <a:p>
            <a:pPr marL="342900" indent="-342900">
              <a:buFont typeface="Arial" panose="020B0604020202020204" pitchFamily="34" charset="0"/>
              <a:buChar char="•"/>
            </a:pPr>
            <a:r>
              <a:rPr lang="en-US" dirty="0"/>
              <a:t>Multi-column view for displaying data</a:t>
            </a:r>
          </a:p>
          <a:p>
            <a:pPr marL="342900" indent="-342900">
              <a:buFont typeface="Arial" panose="020B0604020202020204" pitchFamily="34" charset="0"/>
              <a:buChar char="•"/>
            </a:pPr>
            <a:r>
              <a:rPr lang="en-US" dirty="0"/>
              <a:t>Collapsible nodes</a:t>
            </a:r>
          </a:p>
          <a:p>
            <a:pPr marL="0" indent="0">
              <a:buNone/>
            </a:pPr>
            <a:endParaRPr lang="en-US" dirty="0"/>
          </a:p>
        </p:txBody>
      </p:sp>
      <p:pic>
        <p:nvPicPr>
          <p:cNvPr id="7" name="Picture 6">
            <a:extLst>
              <a:ext uri="{FF2B5EF4-FFF2-40B4-BE49-F238E27FC236}">
                <a16:creationId xmlns:a16="http://schemas.microsoft.com/office/drawing/2014/main" id="{976E0D9A-8D23-F7CB-036A-BF76FA62512B}"/>
              </a:ext>
            </a:extLst>
          </p:cNvPr>
          <p:cNvPicPr>
            <a:picLocks noChangeAspect="1"/>
          </p:cNvPicPr>
          <p:nvPr/>
        </p:nvPicPr>
        <p:blipFill>
          <a:blip r:embed="rId2"/>
          <a:stretch>
            <a:fillRect/>
          </a:stretch>
        </p:blipFill>
        <p:spPr>
          <a:xfrm>
            <a:off x="2910643" y="2564904"/>
            <a:ext cx="9234029" cy="4248472"/>
          </a:xfrm>
          <a:prstGeom prst="rect">
            <a:avLst/>
          </a:prstGeom>
        </p:spPr>
      </p:pic>
    </p:spTree>
    <p:extLst>
      <p:ext uri="{BB962C8B-B14F-4D97-AF65-F5344CB8AC3E}">
        <p14:creationId xmlns:p14="http://schemas.microsoft.com/office/powerpoint/2010/main" val="2906877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1" y="143011"/>
            <a:ext cx="10137600" cy="937143"/>
          </a:xfrm>
        </p:spPr>
        <p:txBody>
          <a:bodyPr/>
          <a:lstStyle/>
          <a:p>
            <a:r>
              <a:rPr lang="de-DE" sz="2000" b="0" dirty="0"/>
              <a:t>TwinCAT HMI</a:t>
            </a:r>
            <a:br>
              <a:rPr lang="de-DE" sz="3600" dirty="0"/>
            </a:br>
            <a:r>
              <a:rPr lang="de-DE" dirty="0"/>
              <a:t>Questions?</a:t>
            </a:r>
          </a:p>
        </p:txBody>
      </p:sp>
      <p:pic>
        <p:nvPicPr>
          <p:cNvPr id="5" name="Bildplatzhalter 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4066" b="4066"/>
          <a:stretch>
            <a:fillRect/>
          </a:stretch>
        </p:blipFill>
        <p:spPr/>
      </p:pic>
    </p:spTree>
    <p:extLst>
      <p:ext uri="{BB962C8B-B14F-4D97-AF65-F5344CB8AC3E}">
        <p14:creationId xmlns:p14="http://schemas.microsoft.com/office/powerpoint/2010/main" val="527113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7" b="17"/>
          <a:stretch>
            <a:fillRect/>
          </a:stretch>
        </p:blipFill>
        <p:spPr/>
      </p:pic>
      <p:sp>
        <p:nvSpPr>
          <p:cNvPr id="4" name="Titel 3"/>
          <p:cNvSpPr>
            <a:spLocks noGrp="1"/>
          </p:cNvSpPr>
          <p:nvPr>
            <p:ph type="title"/>
          </p:nvPr>
        </p:nvSpPr>
        <p:spPr>
          <a:xfrm>
            <a:off x="-1" y="112233"/>
            <a:ext cx="10137600" cy="967921"/>
          </a:xfrm>
        </p:spPr>
        <p:txBody>
          <a:bodyPr/>
          <a:lstStyle/>
          <a:p>
            <a:r>
              <a:rPr lang="de-DE" sz="2000" b="0" dirty="0"/>
              <a:t>TwinCAT HMI | </a:t>
            </a:r>
            <a:r>
              <a:rPr lang="de-DE" sz="2000" b="0" dirty="0" err="1"/>
              <a:t>Introduction</a:t>
            </a:r>
            <a:br>
              <a:rPr lang="de-DE" dirty="0"/>
            </a:br>
            <a:r>
              <a:rPr lang="de-DE" dirty="0"/>
              <a:t>Technology</a:t>
            </a:r>
          </a:p>
        </p:txBody>
      </p:sp>
      <p:pic>
        <p:nvPicPr>
          <p:cNvPr id="7" name="Grafik 6"/>
          <p:cNvPicPr>
            <a:picLocks noChangeAspect="1"/>
          </p:cNvPicPr>
          <p:nvPr/>
        </p:nvPicPr>
        <p:blipFill rotWithShape="1">
          <a:blip r:embed="rId3">
            <a:extLst>
              <a:ext uri="{28A0092B-C50C-407E-A947-70E740481C1C}">
                <a14:useLocalDpi xmlns:a14="http://schemas.microsoft.com/office/drawing/2010/main" val="0"/>
              </a:ext>
            </a:extLst>
          </a:blip>
          <a:srcRect t="1166" b="9265"/>
          <a:stretch/>
        </p:blipFill>
        <p:spPr>
          <a:xfrm>
            <a:off x="2581308" y="1600419"/>
            <a:ext cx="7017574" cy="4191911"/>
          </a:xfrm>
          <a:prstGeom prst="rect">
            <a:avLst/>
          </a:prstGeom>
          <a:effectLst>
            <a:reflection blurRad="6350" stA="15000" endPos="25000" dir="5400000" sy="-100000" algn="bl" rotWithShape="0"/>
          </a:effectLst>
        </p:spPr>
      </p:pic>
      <p:sp>
        <p:nvSpPr>
          <p:cNvPr id="8" name="Rechteck 7"/>
          <p:cNvSpPr/>
          <p:nvPr/>
        </p:nvSpPr>
        <p:spPr>
          <a:xfrm>
            <a:off x="3360758" y="2322791"/>
            <a:ext cx="5494484" cy="308095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cxnSp>
        <p:nvCxnSpPr>
          <p:cNvPr id="9" name="Gerader Verbinder 8"/>
          <p:cNvCxnSpPr/>
          <p:nvPr/>
        </p:nvCxnSpPr>
        <p:spPr>
          <a:xfrm flipH="1">
            <a:off x="2015806" y="2976396"/>
            <a:ext cx="1740721"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354774" y="2708363"/>
            <a:ext cx="1739579" cy="769441"/>
          </a:xfrm>
          <a:prstGeom prst="rect">
            <a:avLst/>
          </a:prstGeom>
        </p:spPr>
        <p:txBody>
          <a:bodyPr wrap="none">
            <a:spAutoFit/>
          </a:bodyPr>
          <a:lstStyle/>
          <a:p>
            <a:r>
              <a:rPr lang="de-DE" sz="2200" dirty="0"/>
              <a:t>Platform </a:t>
            </a:r>
          </a:p>
          <a:p>
            <a:r>
              <a:rPr lang="de-DE" sz="2200" dirty="0" err="1"/>
              <a:t>independent</a:t>
            </a:r>
            <a:endParaRPr lang="de-DE" sz="2200" dirty="0"/>
          </a:p>
        </p:txBody>
      </p:sp>
      <p:sp>
        <p:nvSpPr>
          <p:cNvPr id="11" name="Rechteck 10"/>
          <p:cNvSpPr/>
          <p:nvPr/>
        </p:nvSpPr>
        <p:spPr>
          <a:xfrm>
            <a:off x="373824" y="4337056"/>
            <a:ext cx="1741182" cy="430887"/>
          </a:xfrm>
          <a:prstGeom prst="rect">
            <a:avLst/>
          </a:prstGeom>
        </p:spPr>
        <p:txBody>
          <a:bodyPr wrap="none">
            <a:spAutoFit/>
          </a:bodyPr>
          <a:lstStyle/>
          <a:p>
            <a:r>
              <a:rPr lang="de-DE" sz="2200" dirty="0"/>
              <a:t>Future-</a:t>
            </a:r>
            <a:r>
              <a:rPr lang="de-DE" sz="2200" dirty="0" err="1"/>
              <a:t>proof</a:t>
            </a:r>
            <a:endParaRPr lang="de-DE" sz="2200" dirty="0"/>
          </a:p>
        </p:txBody>
      </p:sp>
      <p:cxnSp>
        <p:nvCxnSpPr>
          <p:cNvPr id="12" name="Gerader Verbinder 11"/>
          <p:cNvCxnSpPr/>
          <p:nvPr/>
        </p:nvCxnSpPr>
        <p:spPr>
          <a:xfrm flipH="1">
            <a:off x="2499139" y="4559969"/>
            <a:ext cx="1268541"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3" name="Rechteck 12"/>
          <p:cNvSpPr/>
          <p:nvPr/>
        </p:nvSpPr>
        <p:spPr>
          <a:xfrm>
            <a:off x="10191878" y="2710081"/>
            <a:ext cx="1659429" cy="430887"/>
          </a:xfrm>
          <a:prstGeom prst="rect">
            <a:avLst/>
          </a:prstGeom>
        </p:spPr>
        <p:txBody>
          <a:bodyPr wrap="none">
            <a:spAutoFit/>
          </a:bodyPr>
          <a:lstStyle/>
          <a:p>
            <a:r>
              <a:rPr lang="de-DE" sz="2200" dirty="0" err="1"/>
              <a:t>Responsive</a:t>
            </a:r>
            <a:endParaRPr lang="de-DE" sz="2200" dirty="0"/>
          </a:p>
        </p:txBody>
      </p:sp>
      <p:sp>
        <p:nvSpPr>
          <p:cNvPr id="14" name="Rechteck 13"/>
          <p:cNvSpPr/>
          <p:nvPr/>
        </p:nvSpPr>
        <p:spPr>
          <a:xfrm>
            <a:off x="10191878" y="4329192"/>
            <a:ext cx="1582484" cy="430887"/>
          </a:xfrm>
          <a:prstGeom prst="rect">
            <a:avLst/>
          </a:prstGeom>
        </p:spPr>
        <p:txBody>
          <a:bodyPr wrap="none">
            <a:spAutoFit/>
          </a:bodyPr>
          <a:lstStyle/>
          <a:p>
            <a:r>
              <a:rPr lang="en-US" sz="2200" dirty="0"/>
              <a:t>Performant</a:t>
            </a:r>
            <a:endParaRPr lang="de-DE" sz="2200" dirty="0"/>
          </a:p>
        </p:txBody>
      </p:sp>
      <p:cxnSp>
        <p:nvCxnSpPr>
          <p:cNvPr id="15" name="Gerader Verbinder 14"/>
          <p:cNvCxnSpPr/>
          <p:nvPr/>
        </p:nvCxnSpPr>
        <p:spPr>
          <a:xfrm flipH="1">
            <a:off x="8233907" y="2976396"/>
            <a:ext cx="1822533"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a:xfrm flipH="1">
            <a:off x="8233907" y="4581128"/>
            <a:ext cx="1822533"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7" name="Picture 2" descr="https://www.planet-source-code.com/vb/2010Redesign/images/LangugeHomePages/HTML5_CSS_Java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6307" y="2780102"/>
            <a:ext cx="3395435" cy="1989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941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C309A1DD-B6CD-42BC-9DC0-606F4E832BCE}"/>
              </a:ext>
            </a:extLst>
          </p:cNvPr>
          <p:cNvSpPr>
            <a:spLocks noGrp="1"/>
          </p:cNvSpPr>
          <p:nvPr>
            <p:ph type="body" sz="quarter" idx="15"/>
          </p:nvPr>
        </p:nvSpPr>
        <p:spPr/>
        <p:txBody>
          <a:bodyPr/>
          <a:lstStyle/>
          <a:p>
            <a:r>
              <a:rPr lang="de-DE" dirty="0" err="1"/>
              <a:t>TwinCAT</a:t>
            </a:r>
            <a:r>
              <a:rPr lang="de-DE" dirty="0"/>
              <a:t> HMI Creator</a:t>
            </a:r>
          </a:p>
          <a:p>
            <a:endParaRPr lang="de-DE" dirty="0"/>
          </a:p>
          <a:p>
            <a:endParaRPr lang="de-DE" dirty="0"/>
          </a:p>
          <a:p>
            <a:endParaRPr lang="de-DE" dirty="0"/>
          </a:p>
          <a:p>
            <a:r>
              <a:rPr lang="de-DE" dirty="0" err="1"/>
              <a:t>TwinCAT</a:t>
            </a:r>
            <a:r>
              <a:rPr lang="de-DE" dirty="0"/>
              <a:t> HMI Framework</a:t>
            </a:r>
          </a:p>
          <a:p>
            <a:endParaRPr lang="de-DE" dirty="0"/>
          </a:p>
          <a:p>
            <a:endParaRPr lang="de-DE" dirty="0"/>
          </a:p>
          <a:p>
            <a:endParaRPr lang="de-DE" dirty="0"/>
          </a:p>
          <a:p>
            <a:r>
              <a:rPr lang="de-DE" dirty="0" err="1"/>
              <a:t>TwinCAT</a:t>
            </a:r>
            <a:r>
              <a:rPr lang="de-DE" dirty="0"/>
              <a:t> HMI Server</a:t>
            </a:r>
          </a:p>
          <a:p>
            <a:endParaRPr lang="de-DE" dirty="0"/>
          </a:p>
          <a:p>
            <a:endParaRPr lang="de-DE" dirty="0"/>
          </a:p>
          <a:p>
            <a:endParaRPr lang="de-DE" dirty="0"/>
          </a:p>
          <a:p>
            <a:r>
              <a:rPr lang="de-DE" dirty="0" err="1"/>
              <a:t>TwinCAT</a:t>
            </a:r>
            <a:r>
              <a:rPr lang="de-DE" dirty="0"/>
              <a:t> HMI Client (HTML5-Browser)</a:t>
            </a:r>
            <a:endParaRPr lang="en-GB" dirty="0"/>
          </a:p>
        </p:txBody>
      </p:sp>
      <p:sp>
        <p:nvSpPr>
          <p:cNvPr id="3" name="Titel 2">
            <a:extLst>
              <a:ext uri="{FF2B5EF4-FFF2-40B4-BE49-F238E27FC236}">
                <a16:creationId xmlns:a16="http://schemas.microsoft.com/office/drawing/2014/main" id="{CF265B67-01C9-444F-A0CE-8DE7FC91F7EC}"/>
              </a:ext>
            </a:extLst>
          </p:cNvPr>
          <p:cNvSpPr>
            <a:spLocks noGrp="1"/>
          </p:cNvSpPr>
          <p:nvPr>
            <p:ph type="title"/>
          </p:nvPr>
        </p:nvSpPr>
        <p:spPr>
          <a:xfrm>
            <a:off x="-1" y="143011"/>
            <a:ext cx="10137600" cy="937143"/>
          </a:xfrm>
        </p:spPr>
        <p:txBody>
          <a:bodyPr/>
          <a:lstStyle/>
          <a:p>
            <a:r>
              <a:rPr lang="de-DE" sz="2000" b="0" dirty="0"/>
              <a:t>TwinCAT HMI | </a:t>
            </a:r>
            <a:r>
              <a:rPr lang="en-GB" sz="2000" b="0" dirty="0"/>
              <a:t>Introduction</a:t>
            </a:r>
            <a:br>
              <a:rPr lang="de-DE" dirty="0"/>
            </a:br>
            <a:r>
              <a:rPr lang="de-DE" dirty="0"/>
              <a:t>Components</a:t>
            </a:r>
            <a:endParaRPr lang="en-GB" dirty="0"/>
          </a:p>
        </p:txBody>
      </p:sp>
      <p:pic>
        <p:nvPicPr>
          <p:cNvPr id="5" name="Grafik 4">
            <a:extLst>
              <a:ext uri="{FF2B5EF4-FFF2-40B4-BE49-F238E27FC236}">
                <a16:creationId xmlns:a16="http://schemas.microsoft.com/office/drawing/2014/main" id="{442E0777-628A-4B2E-855A-7C7DBC8642FA}"/>
              </a:ext>
            </a:extLst>
          </p:cNvPr>
          <p:cNvPicPr>
            <a:picLocks noChangeAspect="1"/>
          </p:cNvPicPr>
          <p:nvPr/>
        </p:nvPicPr>
        <p:blipFill>
          <a:blip r:embed="rId2"/>
          <a:stretch>
            <a:fillRect/>
          </a:stretch>
        </p:blipFill>
        <p:spPr>
          <a:xfrm>
            <a:off x="9736981" y="1190624"/>
            <a:ext cx="1568313" cy="1556792"/>
          </a:xfrm>
          <a:prstGeom prst="rect">
            <a:avLst/>
          </a:prstGeom>
        </p:spPr>
      </p:pic>
      <p:pic>
        <p:nvPicPr>
          <p:cNvPr id="6" name="Grafik 5">
            <a:extLst>
              <a:ext uri="{FF2B5EF4-FFF2-40B4-BE49-F238E27FC236}">
                <a16:creationId xmlns:a16="http://schemas.microsoft.com/office/drawing/2014/main" id="{07BABE68-3AFD-4517-A223-C73620B98B1A}"/>
              </a:ext>
            </a:extLst>
          </p:cNvPr>
          <p:cNvPicPr>
            <a:picLocks noChangeAspect="1"/>
          </p:cNvPicPr>
          <p:nvPr/>
        </p:nvPicPr>
        <p:blipFill>
          <a:blip r:embed="rId3"/>
          <a:stretch>
            <a:fillRect/>
          </a:stretch>
        </p:blipFill>
        <p:spPr>
          <a:xfrm>
            <a:off x="7608168" y="2448272"/>
            <a:ext cx="1568312" cy="1556875"/>
          </a:xfrm>
          <a:prstGeom prst="rect">
            <a:avLst/>
          </a:prstGeom>
        </p:spPr>
      </p:pic>
      <p:pic>
        <p:nvPicPr>
          <p:cNvPr id="7" name="Grafik 6">
            <a:extLst>
              <a:ext uri="{FF2B5EF4-FFF2-40B4-BE49-F238E27FC236}">
                <a16:creationId xmlns:a16="http://schemas.microsoft.com/office/drawing/2014/main" id="{E02762C2-0FAF-46DA-9757-78451B0AEEF0}"/>
              </a:ext>
            </a:extLst>
          </p:cNvPr>
          <p:cNvPicPr>
            <a:picLocks noChangeAspect="1"/>
          </p:cNvPicPr>
          <p:nvPr/>
        </p:nvPicPr>
        <p:blipFill>
          <a:blip r:embed="rId4"/>
          <a:stretch>
            <a:fillRect/>
          </a:stretch>
        </p:blipFill>
        <p:spPr>
          <a:xfrm>
            <a:off x="9801865" y="4005147"/>
            <a:ext cx="1561179" cy="1556875"/>
          </a:xfrm>
          <a:prstGeom prst="rect">
            <a:avLst/>
          </a:prstGeom>
        </p:spPr>
      </p:pic>
      <p:pic>
        <p:nvPicPr>
          <p:cNvPr id="8" name="Grafik 7">
            <a:extLst>
              <a:ext uri="{FF2B5EF4-FFF2-40B4-BE49-F238E27FC236}">
                <a16:creationId xmlns:a16="http://schemas.microsoft.com/office/drawing/2014/main" id="{B0CEC1C4-97EB-40D1-A996-F4E7D963229C}"/>
              </a:ext>
            </a:extLst>
          </p:cNvPr>
          <p:cNvPicPr>
            <a:picLocks noChangeAspect="1"/>
          </p:cNvPicPr>
          <p:nvPr/>
        </p:nvPicPr>
        <p:blipFill>
          <a:blip r:embed="rId5"/>
          <a:stretch>
            <a:fillRect/>
          </a:stretch>
        </p:blipFill>
        <p:spPr>
          <a:xfrm>
            <a:off x="7616084" y="5256584"/>
            <a:ext cx="1552479" cy="1556792"/>
          </a:xfrm>
          <a:prstGeom prst="rect">
            <a:avLst/>
          </a:prstGeom>
        </p:spPr>
      </p:pic>
    </p:spTree>
    <p:extLst>
      <p:ext uri="{BB962C8B-B14F-4D97-AF65-F5344CB8AC3E}">
        <p14:creationId xmlns:p14="http://schemas.microsoft.com/office/powerpoint/2010/main" val="257666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err="1"/>
              <a:t>TwinCAT</a:t>
            </a:r>
            <a:r>
              <a:rPr lang="de-DE" sz="2000" b="0" dirty="0"/>
              <a:t> HMI </a:t>
            </a:r>
            <a:br>
              <a:rPr lang="de-DE" sz="2400" b="0" dirty="0"/>
            </a:br>
            <a:r>
              <a:rPr lang="de-DE"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p:txBody>
          <a:bodyPr/>
          <a:lstStyle/>
          <a:p>
            <a:r>
              <a:rPr lang="en-US" dirty="0"/>
              <a:t>Introduction</a:t>
            </a:r>
          </a:p>
          <a:p>
            <a:r>
              <a:rPr lang="en-US" b="1" dirty="0"/>
              <a:t>Engineering</a:t>
            </a:r>
          </a:p>
          <a:p>
            <a:r>
              <a:rPr lang="en-US" dirty="0"/>
              <a:t>Architecture</a:t>
            </a:r>
          </a:p>
          <a:p>
            <a:r>
              <a:rPr lang="en-US" dirty="0"/>
              <a:t>Scenarios</a:t>
            </a:r>
          </a:p>
          <a:p>
            <a:r>
              <a:rPr lang="en-US" dirty="0"/>
              <a:t>Products</a:t>
            </a:r>
          </a:p>
          <a:p>
            <a:r>
              <a:rPr lang="en-US" dirty="0"/>
              <a:t>Features</a:t>
            </a:r>
          </a:p>
          <a:p>
            <a:r>
              <a:rPr lang="en-US" dirty="0"/>
              <a:t>What’s New</a:t>
            </a:r>
          </a:p>
        </p:txBody>
      </p:sp>
      <p:pic>
        <p:nvPicPr>
          <p:cNvPr id="6" name="Bildplatzhalter 6">
            <a:extLst>
              <a:ext uri="{FF2B5EF4-FFF2-40B4-BE49-F238E27FC236}">
                <a16:creationId xmlns:a16="http://schemas.microsoft.com/office/drawing/2014/main" id="{E4F384CC-6C89-40AB-976E-4F2CEE501558}"/>
              </a:ext>
            </a:extLst>
          </p:cNvPr>
          <p:cNvPicPr>
            <a:picLocks noChangeAspect="1"/>
          </p:cNvPicPr>
          <p:nvPr/>
        </p:nvPicPr>
        <p:blipFill rotWithShape="1">
          <a:blip r:embed="rId2">
            <a:extLst>
              <a:ext uri="{28A0092B-C50C-407E-A947-70E740481C1C}">
                <a14:useLocalDpi xmlns:a14="http://schemas.microsoft.com/office/drawing/2010/main" val="0"/>
              </a:ext>
            </a:extLst>
          </a:blip>
          <a:srcRect l="20123" r="14355" b="13388"/>
          <a:stretch/>
        </p:blipFill>
        <p:spPr>
          <a:xfrm>
            <a:off x="6096000" y="1090800"/>
            <a:ext cx="6096000" cy="5767200"/>
          </a:xfrm>
          <a:prstGeom prst="rect">
            <a:avLst/>
          </a:prstGeom>
        </p:spPr>
      </p:pic>
    </p:spTree>
    <p:extLst>
      <p:ext uri="{BB962C8B-B14F-4D97-AF65-F5344CB8AC3E}">
        <p14:creationId xmlns:p14="http://schemas.microsoft.com/office/powerpoint/2010/main" val="2511835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Wand, Elektronik, sitzend, drinnen enthält.&#10;&#10;Automatisch generierte Beschreibung">
            <a:extLst>
              <a:ext uri="{FF2B5EF4-FFF2-40B4-BE49-F238E27FC236}">
                <a16:creationId xmlns:a16="http://schemas.microsoft.com/office/drawing/2014/main" id="{51287092-3877-4ACB-9FDD-35E56668A5EF}"/>
              </a:ext>
            </a:extLst>
          </p:cNvPr>
          <p:cNvPicPr>
            <a:picLocks noChangeAspect="1"/>
          </p:cNvPicPr>
          <p:nvPr/>
        </p:nvPicPr>
        <p:blipFill>
          <a:blip r:embed="rId2"/>
          <a:stretch>
            <a:fillRect/>
          </a:stretch>
        </p:blipFill>
        <p:spPr>
          <a:xfrm>
            <a:off x="3" y="1052736"/>
            <a:ext cx="12192000" cy="6272952"/>
          </a:xfrm>
          <a:prstGeom prst="rect">
            <a:avLst/>
          </a:prstGeom>
        </p:spPr>
      </p:pic>
      <p:sp>
        <p:nvSpPr>
          <p:cNvPr id="4" name="Titel 3">
            <a:extLst>
              <a:ext uri="{FF2B5EF4-FFF2-40B4-BE49-F238E27FC236}">
                <a16:creationId xmlns:a16="http://schemas.microsoft.com/office/drawing/2014/main" id="{799020AF-C6BF-4939-941A-6A45A1F579FC}"/>
              </a:ext>
            </a:extLst>
          </p:cNvPr>
          <p:cNvSpPr>
            <a:spLocks noGrp="1"/>
          </p:cNvSpPr>
          <p:nvPr>
            <p:ph type="title"/>
          </p:nvPr>
        </p:nvSpPr>
        <p:spPr>
          <a:xfrm>
            <a:off x="-1" y="143011"/>
            <a:ext cx="10137600" cy="937143"/>
          </a:xfrm>
        </p:spPr>
        <p:txBody>
          <a:bodyPr/>
          <a:lstStyle/>
          <a:p>
            <a:r>
              <a:rPr lang="de-DE" sz="2000" b="0" dirty="0" err="1"/>
              <a:t>TwinCAT</a:t>
            </a:r>
            <a:r>
              <a:rPr lang="de-DE" sz="2000" b="0" dirty="0"/>
              <a:t> HMI | Engineering</a:t>
            </a:r>
            <a:br>
              <a:rPr lang="de-DE" dirty="0"/>
            </a:br>
            <a:r>
              <a:rPr lang="en-US" dirty="0"/>
              <a:t>Visual Studio</a:t>
            </a:r>
            <a:r>
              <a:rPr lang="en-US" baseline="30000" dirty="0"/>
              <a:t>®</a:t>
            </a:r>
            <a:r>
              <a:rPr lang="en-US" dirty="0"/>
              <a:t> </a:t>
            </a:r>
            <a:r>
              <a:rPr lang="en-GB" dirty="0"/>
              <a:t>I</a:t>
            </a:r>
            <a:r>
              <a:rPr lang="en-GB" altLang="de-DE" dirty="0"/>
              <a:t>ntegration</a:t>
            </a:r>
            <a:endParaRPr lang="en-GB" dirty="0"/>
          </a:p>
        </p:txBody>
      </p:sp>
      <p:sp>
        <p:nvSpPr>
          <p:cNvPr id="10" name="Textplatzhalter 1">
            <a:extLst>
              <a:ext uri="{FF2B5EF4-FFF2-40B4-BE49-F238E27FC236}">
                <a16:creationId xmlns:a16="http://schemas.microsoft.com/office/drawing/2014/main" id="{B34A38BC-0D8A-4782-9E4A-92AE07D25402}"/>
              </a:ext>
            </a:extLst>
          </p:cNvPr>
          <p:cNvSpPr txBox="1">
            <a:spLocks/>
          </p:cNvSpPr>
          <p:nvPr/>
        </p:nvSpPr>
        <p:spPr bwMode="gray">
          <a:xfrm>
            <a:off x="6678124" y="2852936"/>
            <a:ext cx="5176572" cy="2592288"/>
          </a:xfrm>
          <a:prstGeom prst="rect">
            <a:avLst/>
          </a:prstGeom>
        </p:spPr>
        <p:txBody>
          <a:bodyPr vert="horz" lIns="450000" tIns="190800" rIns="91440" bIns="45720" rtlCol="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marL="285750" indent="-285750"/>
            <a:r>
              <a:rPr lang="de-DE" dirty="0" err="1"/>
              <a:t>One</a:t>
            </a:r>
            <a:r>
              <a:rPr lang="de-DE" dirty="0"/>
              <a:t> </a:t>
            </a:r>
            <a:r>
              <a:rPr lang="de-DE" dirty="0" err="1"/>
              <a:t>engineering</a:t>
            </a:r>
            <a:r>
              <a:rPr lang="de-DE" dirty="0"/>
              <a:t> </a:t>
            </a:r>
            <a:r>
              <a:rPr lang="de-DE" dirty="0" err="1"/>
              <a:t>tool</a:t>
            </a:r>
            <a:endParaRPr lang="de-DE" dirty="0"/>
          </a:p>
          <a:p>
            <a:pPr marL="285750" indent="-285750"/>
            <a:r>
              <a:rPr lang="de-DE" dirty="0"/>
              <a:t>Source code control</a:t>
            </a:r>
          </a:p>
          <a:p>
            <a:pPr marL="285750" indent="-285750"/>
            <a:r>
              <a:rPr lang="de-DE" dirty="0"/>
              <a:t>Live </a:t>
            </a:r>
            <a:r>
              <a:rPr lang="de-DE" dirty="0" err="1"/>
              <a:t>engineering</a:t>
            </a:r>
            <a:endParaRPr lang="de-DE" dirty="0"/>
          </a:p>
        </p:txBody>
      </p:sp>
    </p:spTree>
    <p:extLst>
      <p:ext uri="{BB962C8B-B14F-4D97-AF65-F5344CB8AC3E}">
        <p14:creationId xmlns:p14="http://schemas.microsoft.com/office/powerpoint/2010/main" val="3709012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98E06A4D-725F-4DCC-9BFA-9741BCB9AA62}"/>
              </a:ext>
            </a:extLst>
          </p:cNvPr>
          <p:cNvSpPr>
            <a:spLocks noGrp="1"/>
          </p:cNvSpPr>
          <p:nvPr>
            <p:ph type="body" sz="quarter" idx="15"/>
          </p:nvPr>
        </p:nvSpPr>
        <p:spPr/>
        <p:txBody>
          <a:bodyPr/>
          <a:lstStyle/>
          <a:p>
            <a:endParaRPr lang="en-GB" dirty="0"/>
          </a:p>
        </p:txBody>
      </p:sp>
      <p:sp>
        <p:nvSpPr>
          <p:cNvPr id="4" name="Titel 3">
            <a:extLst>
              <a:ext uri="{FF2B5EF4-FFF2-40B4-BE49-F238E27FC236}">
                <a16:creationId xmlns:a16="http://schemas.microsoft.com/office/drawing/2014/main" id="{799020AF-C6BF-4939-941A-6A45A1F579FC}"/>
              </a:ext>
            </a:extLst>
          </p:cNvPr>
          <p:cNvSpPr>
            <a:spLocks noGrp="1"/>
          </p:cNvSpPr>
          <p:nvPr>
            <p:ph type="title"/>
          </p:nvPr>
        </p:nvSpPr>
        <p:spPr>
          <a:xfrm>
            <a:off x="-1" y="143011"/>
            <a:ext cx="10137600" cy="937143"/>
          </a:xfrm>
        </p:spPr>
        <p:txBody>
          <a:bodyPr/>
          <a:lstStyle/>
          <a:p>
            <a:r>
              <a:rPr lang="de-DE" sz="2000" b="0" dirty="0" err="1"/>
              <a:t>TwinCAT</a:t>
            </a:r>
            <a:r>
              <a:rPr lang="de-DE" sz="2000" b="0" dirty="0"/>
              <a:t> HMI | Engineering</a:t>
            </a:r>
            <a:br>
              <a:rPr lang="de-DE" dirty="0"/>
            </a:br>
            <a:r>
              <a:rPr lang="de-DE" dirty="0"/>
              <a:t>WYSIWYG-Editor</a:t>
            </a:r>
            <a:endParaRPr lang="en-GB" dirty="0"/>
          </a:p>
        </p:txBody>
      </p:sp>
      <p:pic>
        <p:nvPicPr>
          <p:cNvPr id="6" name="Bildplatzhalter 12">
            <a:extLst>
              <a:ext uri="{FF2B5EF4-FFF2-40B4-BE49-F238E27FC236}">
                <a16:creationId xmlns:a16="http://schemas.microsoft.com/office/drawing/2014/main" id="{B8953966-3776-4B27-A3EF-B40A8684DC3F}"/>
              </a:ext>
            </a:extLst>
          </p:cNvPr>
          <p:cNvPicPr>
            <a:picLocks noChangeAspect="1"/>
          </p:cNvPicPr>
          <p:nvPr/>
        </p:nvPicPr>
        <p:blipFill>
          <a:blip r:embed="rId2">
            <a:extLst>
              <a:ext uri="{28A0092B-C50C-407E-A947-70E740481C1C}">
                <a14:useLocalDpi xmlns:a14="http://schemas.microsoft.com/office/drawing/2010/main" val="0"/>
              </a:ext>
            </a:extLst>
          </a:blip>
          <a:srcRect t="19189" b="19189"/>
          <a:stretch>
            <a:fillRect/>
          </a:stretch>
        </p:blipFill>
        <p:spPr>
          <a:xfrm>
            <a:off x="10731" y="1080153"/>
            <a:ext cx="12181266" cy="5767200"/>
          </a:xfrm>
          <a:prstGeom prst="rect">
            <a:avLst/>
          </a:prstGeom>
          <a:ln w="6350">
            <a:solidFill>
              <a:schemeClr val="bg1">
                <a:lumMod val="95000"/>
              </a:schemeClr>
            </a:solidFill>
          </a:ln>
        </p:spPr>
      </p:pic>
      <p:pic>
        <p:nvPicPr>
          <p:cNvPr id="7" name="Grafik 6">
            <a:extLst>
              <a:ext uri="{FF2B5EF4-FFF2-40B4-BE49-F238E27FC236}">
                <a16:creationId xmlns:a16="http://schemas.microsoft.com/office/drawing/2014/main" id="{D95E8421-B7F5-4C1C-8266-7527EDA22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68" y="1585297"/>
            <a:ext cx="6511602" cy="4342601"/>
          </a:xfrm>
          <a:prstGeom prst="rect">
            <a:avLst/>
          </a:prstGeom>
          <a:effectLst>
            <a:outerShdw blurRad="50800" dist="38100" dir="5400000" algn="t" rotWithShape="0">
              <a:prstClr val="black">
                <a:alpha val="40000"/>
              </a:prstClr>
            </a:outerShdw>
          </a:effectLst>
        </p:spPr>
      </p:pic>
      <p:sp>
        <p:nvSpPr>
          <p:cNvPr id="8" name="Textplatzhalter 3">
            <a:extLst>
              <a:ext uri="{FF2B5EF4-FFF2-40B4-BE49-F238E27FC236}">
                <a16:creationId xmlns:a16="http://schemas.microsoft.com/office/drawing/2014/main" id="{F29BF8B3-BAE6-442A-8305-C44032559AE6}"/>
              </a:ext>
            </a:extLst>
          </p:cNvPr>
          <p:cNvSpPr txBox="1">
            <a:spLocks/>
          </p:cNvSpPr>
          <p:nvPr/>
        </p:nvSpPr>
        <p:spPr>
          <a:xfrm>
            <a:off x="7104112" y="1916833"/>
            <a:ext cx="4931532" cy="2658582"/>
          </a:xfrm>
          <a:prstGeom prst="rect">
            <a:avLst/>
          </a:prstGeom>
        </p:spPr>
        <p:txBody>
          <a:bodyPr vert="horz" lIns="234000" tIns="190800" rIns="91440" bIns="45720" rtlCol="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Arial" pitchFamily="34" charset="0"/>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Graphical editor</a:t>
            </a:r>
          </a:p>
          <a:p>
            <a:r>
              <a:rPr lang="en-US" dirty="0"/>
              <a:t>Creation via Drag &amp; Drop possible</a:t>
            </a:r>
          </a:p>
          <a:p>
            <a:r>
              <a:rPr lang="en-US" dirty="0"/>
              <a:t>Standard controls</a:t>
            </a:r>
          </a:p>
          <a:p>
            <a:r>
              <a:rPr lang="en-US" dirty="0"/>
              <a:t>Create own Users controls</a:t>
            </a:r>
          </a:p>
          <a:p>
            <a:r>
              <a:rPr lang="en-US" dirty="0"/>
              <a:t>Actions and Conditions Editor</a:t>
            </a:r>
          </a:p>
          <a:p>
            <a:r>
              <a:rPr lang="en-US" dirty="0"/>
              <a:t>User Management </a:t>
            </a:r>
          </a:p>
          <a:p>
            <a:r>
              <a:rPr lang="en-US" dirty="0"/>
              <a:t>Language and unit Management</a:t>
            </a:r>
          </a:p>
          <a:p>
            <a:r>
              <a:rPr lang="en-US" dirty="0"/>
              <a:t>Recipe Management</a:t>
            </a:r>
          </a:p>
          <a:p>
            <a:r>
              <a:rPr lang="en-US" dirty="0"/>
              <a:t>Alarming</a:t>
            </a:r>
          </a:p>
          <a:p>
            <a:endParaRPr lang="de-DE" dirty="0"/>
          </a:p>
        </p:txBody>
      </p:sp>
    </p:spTree>
    <p:extLst>
      <p:ext uri="{BB962C8B-B14F-4D97-AF65-F5344CB8AC3E}">
        <p14:creationId xmlns:p14="http://schemas.microsoft.com/office/powerpoint/2010/main" val="3989000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98E06A4D-725F-4DCC-9BFA-9741BCB9AA62}"/>
              </a:ext>
            </a:extLst>
          </p:cNvPr>
          <p:cNvSpPr>
            <a:spLocks noGrp="1"/>
          </p:cNvSpPr>
          <p:nvPr>
            <p:ph type="body" sz="quarter" idx="15"/>
          </p:nvPr>
        </p:nvSpPr>
        <p:spPr/>
        <p:txBody>
          <a:bodyPr/>
          <a:lstStyle/>
          <a:p>
            <a:endParaRPr lang="en-GB" dirty="0"/>
          </a:p>
        </p:txBody>
      </p:sp>
      <p:sp>
        <p:nvSpPr>
          <p:cNvPr id="4" name="Titel 3">
            <a:extLst>
              <a:ext uri="{FF2B5EF4-FFF2-40B4-BE49-F238E27FC236}">
                <a16:creationId xmlns:a16="http://schemas.microsoft.com/office/drawing/2014/main" id="{799020AF-C6BF-4939-941A-6A45A1F579FC}"/>
              </a:ext>
            </a:extLst>
          </p:cNvPr>
          <p:cNvSpPr>
            <a:spLocks noGrp="1"/>
          </p:cNvSpPr>
          <p:nvPr>
            <p:ph type="title"/>
          </p:nvPr>
        </p:nvSpPr>
        <p:spPr>
          <a:xfrm>
            <a:off x="-1" y="143011"/>
            <a:ext cx="10137600" cy="937143"/>
          </a:xfrm>
        </p:spPr>
        <p:txBody>
          <a:bodyPr/>
          <a:lstStyle/>
          <a:p>
            <a:r>
              <a:rPr lang="de-DE" sz="2000" b="0" dirty="0"/>
              <a:t>TwinCAT HMI | Engineering</a:t>
            </a:r>
            <a:br>
              <a:rPr lang="de-DE" dirty="0"/>
            </a:br>
            <a:r>
              <a:rPr lang="de-DE" dirty="0" err="1"/>
              <a:t>Extensibility</a:t>
            </a:r>
            <a:endParaRPr lang="en-GB" dirty="0"/>
          </a:p>
        </p:txBody>
      </p:sp>
      <p:pic>
        <p:nvPicPr>
          <p:cNvPr id="6" name="Bildplatzhalter 12">
            <a:extLst>
              <a:ext uri="{FF2B5EF4-FFF2-40B4-BE49-F238E27FC236}">
                <a16:creationId xmlns:a16="http://schemas.microsoft.com/office/drawing/2014/main" id="{B8953966-3776-4B27-A3EF-B40A8684DC3F}"/>
              </a:ext>
            </a:extLst>
          </p:cNvPr>
          <p:cNvPicPr>
            <a:picLocks noChangeAspect="1"/>
          </p:cNvPicPr>
          <p:nvPr/>
        </p:nvPicPr>
        <p:blipFill>
          <a:blip r:embed="rId2">
            <a:extLst>
              <a:ext uri="{28A0092B-C50C-407E-A947-70E740481C1C}">
                <a14:useLocalDpi xmlns:a14="http://schemas.microsoft.com/office/drawing/2010/main" val="0"/>
              </a:ext>
            </a:extLst>
          </a:blip>
          <a:srcRect t="19189" b="19189"/>
          <a:stretch>
            <a:fillRect/>
          </a:stretch>
        </p:blipFill>
        <p:spPr>
          <a:xfrm>
            <a:off x="10731" y="1080153"/>
            <a:ext cx="12181266" cy="5767200"/>
          </a:xfrm>
          <a:prstGeom prst="rect">
            <a:avLst/>
          </a:prstGeom>
          <a:ln w="6350">
            <a:solidFill>
              <a:schemeClr val="bg1">
                <a:lumMod val="95000"/>
              </a:schemeClr>
            </a:solidFill>
          </a:ln>
        </p:spPr>
      </p:pic>
      <p:pic>
        <p:nvPicPr>
          <p:cNvPr id="8" name="Grafik 7">
            <a:extLst>
              <a:ext uri="{FF2B5EF4-FFF2-40B4-BE49-F238E27FC236}">
                <a16:creationId xmlns:a16="http://schemas.microsoft.com/office/drawing/2014/main" id="{98477E9B-1ACA-4ED7-A77C-3C88B8357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1792453"/>
            <a:ext cx="6511603" cy="4342600"/>
          </a:xfrm>
          <a:prstGeom prst="rect">
            <a:avLst/>
          </a:prstGeom>
          <a:effectLst>
            <a:outerShdw blurRad="50800" dist="38100" dir="5400000" algn="t" rotWithShape="0">
              <a:prstClr val="black">
                <a:alpha val="40000"/>
              </a:prstClr>
            </a:outerShdw>
          </a:effectLst>
        </p:spPr>
      </p:pic>
      <p:sp>
        <p:nvSpPr>
          <p:cNvPr id="10" name="Textplatzhalter 3">
            <a:extLst>
              <a:ext uri="{FF2B5EF4-FFF2-40B4-BE49-F238E27FC236}">
                <a16:creationId xmlns:a16="http://schemas.microsoft.com/office/drawing/2014/main" id="{FEE41A47-9E79-45A2-9DD8-ADFE147EDA04}"/>
              </a:ext>
            </a:extLst>
          </p:cNvPr>
          <p:cNvSpPr txBox="1">
            <a:spLocks/>
          </p:cNvSpPr>
          <p:nvPr/>
        </p:nvSpPr>
        <p:spPr>
          <a:xfrm>
            <a:off x="7176120" y="2636912"/>
            <a:ext cx="4303642" cy="2520280"/>
          </a:xfrm>
          <a:prstGeom prst="rect">
            <a:avLst/>
          </a:prstGeom>
        </p:spPr>
        <p:txBody>
          <a:bodyPr vert="horz" lIns="234000" tIns="190800" rIns="91440" bIns="45720" rtlCol="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Arial" pitchFamily="34" charset="0"/>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Framework Controls</a:t>
            </a:r>
          </a:p>
          <a:p>
            <a:pPr lvl="1"/>
            <a:r>
              <a:rPr lang="en-US" sz="2000" dirty="0"/>
              <a:t>JavaScript / TypeScript</a:t>
            </a:r>
          </a:p>
          <a:p>
            <a:pPr lvl="1"/>
            <a:r>
              <a:rPr lang="en-US" sz="2000" dirty="0"/>
              <a:t>3rd party</a:t>
            </a:r>
            <a:endParaRPr lang="en-US" dirty="0"/>
          </a:p>
          <a:p>
            <a:r>
              <a:rPr lang="en-US" dirty="0"/>
              <a:t>Server Extensions</a:t>
            </a:r>
          </a:p>
          <a:p>
            <a:pPr lvl="1"/>
            <a:r>
              <a:rPr lang="en-US" sz="2000" dirty="0"/>
              <a:t>C# .NET</a:t>
            </a:r>
          </a:p>
          <a:p>
            <a:pPr lvl="1"/>
            <a:r>
              <a:rPr lang="en-US" sz="2000" dirty="0"/>
              <a:t>C# .NET Core (VS2019)</a:t>
            </a:r>
          </a:p>
        </p:txBody>
      </p:sp>
    </p:spTree>
    <p:extLst>
      <p:ext uri="{BB962C8B-B14F-4D97-AF65-F5344CB8AC3E}">
        <p14:creationId xmlns:p14="http://schemas.microsoft.com/office/powerpoint/2010/main" val="34577601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26a6e944beb4ff228629f3e532885d5e2ab5192"/>
</p:tagLst>
</file>

<file path=ppt/theme/theme1.xml><?xml version="1.0" encoding="utf-8"?>
<a:theme xmlns:a="http://schemas.openxmlformats.org/drawingml/2006/main" name="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16-9_widescreen.potx" id="{EDB9DAFB-3505-4DE4-A232-9C89D76CD96D}" vid="{CFA5A39A-0228-493A-804E-685F8D17D969}"/>
    </a:ext>
  </a:extLst>
</a:theme>
</file>

<file path=ppt/theme/theme2.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94138E90ACBF49B1B0BC9B39C8E67C" ma:contentTypeVersion="4" ma:contentTypeDescription="Create a new document." ma:contentTypeScope="" ma:versionID="7a14ad78073b40a60508dbea234b3395">
  <xsd:schema xmlns:xsd="http://www.w3.org/2001/XMLSchema" xmlns:xs="http://www.w3.org/2001/XMLSchema" xmlns:p="http://schemas.microsoft.com/office/2006/metadata/properties" xmlns:ns2="http://schemas.microsoft.com/sharepoint/v4" xmlns:ns3="59f4117e-e2c9-411d-ab5d-5cfd84246deb" targetNamespace="http://schemas.microsoft.com/office/2006/metadata/properties" ma:root="true" ma:fieldsID="3138046ba7f43249d67e9c9f880a945f" ns2:_="" ns3:_="">
    <xsd:import namespace="http://schemas.microsoft.com/sharepoint/v4"/>
    <xsd:import namespace="59f4117e-e2c9-411d-ab5d-5cfd84246deb"/>
    <xsd:element name="properties">
      <xsd:complexType>
        <xsd:sequence>
          <xsd:element name="documentManagement">
            <xsd:complexType>
              <xsd:all>
                <xsd:element ref="ns2:IconOverlay" minOccurs="0"/>
                <xsd:element ref="ns3:z6oo" minOccurs="0"/>
                <xsd:element ref="ns3:Link_x0020_to_x0020_Sample" minOccurs="0"/>
                <xsd:element ref="ns3:uy8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f4117e-e2c9-411d-ab5d-5cfd84246deb" elementFormDefault="qualified">
    <xsd:import namespace="http://schemas.microsoft.com/office/2006/documentManagement/types"/>
    <xsd:import namespace="http://schemas.microsoft.com/office/infopath/2007/PartnerControls"/>
    <xsd:element name="z6oo" ma:index="9" nillable="true" ma:displayName="Text" ma:internalName="z6oo">
      <xsd:simpleType>
        <xsd:restriction base="dms:Text"/>
      </xsd:simpleType>
    </xsd:element>
    <xsd:element name="Link_x0020_to_x0020_Sample" ma:index="10" nillable="true" ma:displayName="Link to Sample" ma:description="Sample" ma:format="Hyperlink" ma:internalName="Link_x0020_to_x0020_Sample">
      <xsd:complexType>
        <xsd:complexContent>
          <xsd:extension base="dms:URL">
            <xsd:sequence>
              <xsd:element name="Url" type="dms:ValidUrl" minOccurs="0" nillable="true"/>
              <xsd:element name="Description" type="xsd:string" nillable="true"/>
            </xsd:sequence>
          </xsd:extension>
        </xsd:complexContent>
      </xsd:complexType>
    </xsd:element>
    <xsd:element name="uy8s" ma:index="11" nillable="true" ma:displayName="Text" ma:internalName="uy8s">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z6oo xmlns="59f4117e-e2c9-411d-ab5d-5cfd84246deb" xsi:nil="true"/>
    <uy8s xmlns="59f4117e-e2c9-411d-ab5d-5cfd84246deb" xsi:nil="true"/>
    <Link_x0020_to_x0020_Sample xmlns="59f4117e-e2c9-411d-ab5d-5cfd84246deb">
      <Url xsi:nil="true"/>
      <Description xsi:nil="true"/>
    </Link_x0020_to_x0020_Sample>
  </documentManagement>
</p:properties>
</file>

<file path=customXml/itemProps1.xml><?xml version="1.0" encoding="utf-8"?>
<ds:datastoreItem xmlns:ds="http://schemas.openxmlformats.org/officeDocument/2006/customXml" ds:itemID="{07EB73ED-FADD-4A0F-8716-0F17C974786C}">
  <ds:schemaRefs>
    <ds:schemaRef ds:uri="http://schemas.microsoft.com/sharepoint/v3/contenttype/forms"/>
  </ds:schemaRefs>
</ds:datastoreItem>
</file>

<file path=customXml/itemProps2.xml><?xml version="1.0" encoding="utf-8"?>
<ds:datastoreItem xmlns:ds="http://schemas.openxmlformats.org/officeDocument/2006/customXml" ds:itemID="{BD13D2F6-AED3-4E1C-B654-BE956DFFB1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59f4117e-e2c9-411d-ab5d-5cfd84246d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3B6F8A8-7B76-4385-AF5E-307FCDE5D76B}">
  <ds:schemaRefs>
    <ds:schemaRef ds:uri="http://schemas.microsoft.com/office/2006/metadata/properties"/>
    <ds:schemaRef ds:uri="http://www.w3.org/XML/1998/namespace"/>
    <ds:schemaRef ds:uri="http://schemas.microsoft.com/office/2006/documentManagement/types"/>
    <ds:schemaRef ds:uri="http://purl.org/dc/elements/1.1/"/>
    <ds:schemaRef ds:uri="http://schemas.microsoft.com/office/infopath/2007/PartnerControls"/>
    <ds:schemaRef ds:uri="http://purl.org/dc/dcmitype/"/>
    <ds:schemaRef ds:uri="http://schemas.microsoft.com/sharepoint/v4"/>
    <ds:schemaRef ds:uri="http://schemas.openxmlformats.org/package/2006/metadata/core-properties"/>
    <ds:schemaRef ds:uri="59f4117e-e2c9-411d-ab5d-5cfd84246deb"/>
    <ds:schemaRef ds:uri="http://purl.org/dc/terms/"/>
  </ds:schemaRefs>
</ds:datastoreItem>
</file>

<file path=docProps/app.xml><?xml version="1.0" encoding="utf-8"?>
<Properties xmlns="http://schemas.openxmlformats.org/officeDocument/2006/extended-properties" xmlns:vt="http://schemas.openxmlformats.org/officeDocument/2006/docPropsVTypes">
  <Template>Beckhoff_Slide_Master_16-9_widescreen</Template>
  <TotalTime>56</TotalTime>
  <Words>1153</Words>
  <Application>Microsoft Office PowerPoint</Application>
  <PresentationFormat>Widescreen</PresentationFormat>
  <Paragraphs>362</Paragraphs>
  <Slides>36</Slides>
  <Notes>0</Notes>
  <HiddenSlides>3</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Frutiger 57Cn</vt:lpstr>
      <vt:lpstr>Symbol</vt:lpstr>
      <vt:lpstr>Wingdings</vt:lpstr>
      <vt:lpstr>Beckhoff Slide Master</vt:lpstr>
      <vt:lpstr>TwinCAT HMI Overview</vt:lpstr>
      <vt:lpstr>TwinCAT HMI  Agenda</vt:lpstr>
      <vt:lpstr>TwinCAT HMI  Agenda</vt:lpstr>
      <vt:lpstr>TwinCAT HMI | Introduction Technology</vt:lpstr>
      <vt:lpstr>TwinCAT HMI | Introduction Components</vt:lpstr>
      <vt:lpstr>TwinCAT HMI  Agenda</vt:lpstr>
      <vt:lpstr>TwinCAT HMI | Engineering Visual Studio® Integration</vt:lpstr>
      <vt:lpstr>TwinCAT HMI | Engineering WYSIWYG-Editor</vt:lpstr>
      <vt:lpstr>TwinCAT HMI | Engineering Extensibility</vt:lpstr>
      <vt:lpstr>TwinCAT HMI  Agenda</vt:lpstr>
      <vt:lpstr>TwinCAT HMI | Architecture Architecture during runtime</vt:lpstr>
      <vt:lpstr>TwinCAT HMI  Agenda</vt:lpstr>
      <vt:lpstr>TwinCAT HMI | Scenarios Local client</vt:lpstr>
      <vt:lpstr>TwinCAT HMI | Scenarios Multi-client</vt:lpstr>
      <vt:lpstr>TwinCAT HMI | Scenarios Multi-runtime</vt:lpstr>
      <vt:lpstr>TwinCAT HMI  Agenda</vt:lpstr>
      <vt:lpstr>TwinCAT HMI | Products Products</vt:lpstr>
      <vt:lpstr>TwinCAT HMI | Products Products</vt:lpstr>
      <vt:lpstr>TwinCAT HMI | Products Business Model</vt:lpstr>
      <vt:lpstr>TwinCAT HMI  Agenda</vt:lpstr>
      <vt:lpstr>TwinCAT HMI | Features Project Generator</vt:lpstr>
      <vt:lpstr>TwinCAT HMI | Engineering Variables</vt:lpstr>
      <vt:lpstr>TwinCAT HMI | Engineering TwinCAT Scope Integration</vt:lpstr>
      <vt:lpstr>TwinCAT HMI | Engineering EtherCAT Diagnosis Control</vt:lpstr>
      <vt:lpstr>TwinCAT HMI | Features User Management</vt:lpstr>
      <vt:lpstr>TwinCAT HMI | Features Alarm Extension</vt:lpstr>
      <vt:lpstr>TwinCAT HMI | Features Time-based client license</vt:lpstr>
      <vt:lpstr>TwinCAT HMI | Features LDAP Extension</vt:lpstr>
      <vt:lpstr>TwinCAT HMI | Features Automation Interface</vt:lpstr>
      <vt:lpstr>TwinCAT HMI  Agenda</vt:lpstr>
      <vt:lpstr>TwinCAT HMI  What‘s New?</vt:lpstr>
      <vt:lpstr>TwinCAT HMI  What‘s New?</vt:lpstr>
      <vt:lpstr>TwinCAT HMI  What‘s New?</vt:lpstr>
      <vt:lpstr>TwinCAT HMI  What‘s New?</vt:lpstr>
      <vt:lpstr>TwinCAT HMI  What‘s New?</vt:lpstr>
      <vt:lpstr>TwinCAT HMI 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TwinCAT HMI Einfach, offen und erweiterbar</dc:title>
  <dc:creator>Jessica Gnisa</dc:creator>
  <cp:keywords>TwinCAT HMI_details_16x9</cp:keywords>
  <cp:lastModifiedBy>Dev Vajaria</cp:lastModifiedBy>
  <cp:revision>94</cp:revision>
  <cp:lastPrinted>2016-06-28T12:26:43Z</cp:lastPrinted>
  <dcterms:created xsi:type="dcterms:W3CDTF">2018-10-11T08:22:20Z</dcterms:created>
  <dcterms:modified xsi:type="dcterms:W3CDTF">2023-10-15T17:23:54Z</dcterms:modified>
  <cp:category>Version 3.4, 12.11.2018</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0x0101003994138E90ACBF49B1B0BC9B39C8E67C</vt:lpwstr>
  </property>
</Properties>
</file>